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65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A1393C-FD18-4AAC-9EAD-A495D8D27DC2}" v="3189" dt="2023-10-24T08:03:43.3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 jasny 3 — Ak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A572F3-256C-4CD4-A030-0F79907F939E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FF28E18-354F-4694-9317-4775AEF4D3A6}">
      <dgm:prSet/>
      <dgm:spPr/>
      <dgm:t>
        <a:bodyPr/>
        <a:lstStyle/>
        <a:p>
          <a:r>
            <a:rPr lang="pl-PL" b="1"/>
            <a:t>W szkole jest 26 źródeł wody pitnej:</a:t>
          </a:r>
          <a:endParaRPr lang="en-US"/>
        </a:p>
      </dgm:t>
    </dgm:pt>
    <dgm:pt modelId="{DCDE13D4-ED7C-4023-A947-A1812F138F22}" type="parTrans" cxnId="{0A4B4350-EFDA-4E09-A13F-19FFE1529EAB}">
      <dgm:prSet/>
      <dgm:spPr/>
      <dgm:t>
        <a:bodyPr/>
        <a:lstStyle/>
        <a:p>
          <a:endParaRPr lang="en-US"/>
        </a:p>
      </dgm:t>
    </dgm:pt>
    <dgm:pt modelId="{FD019346-0019-46EE-B39C-2AA4EF0652A2}" type="sibTrans" cxnId="{0A4B4350-EFDA-4E09-A13F-19FFE1529EAB}">
      <dgm:prSet/>
      <dgm:spPr/>
      <dgm:t>
        <a:bodyPr/>
        <a:lstStyle/>
        <a:p>
          <a:endParaRPr lang="en-US"/>
        </a:p>
      </dgm:t>
    </dgm:pt>
    <dgm:pt modelId="{C193FA35-3560-455D-BEDA-30697B5F3855}">
      <dgm:prSet/>
      <dgm:spPr/>
      <dgm:t>
        <a:bodyPr/>
        <a:lstStyle/>
        <a:p>
          <a:r>
            <a:rPr lang="pl-PL"/>
            <a:t>25 Kranów</a:t>
          </a:r>
          <a:endParaRPr lang="en-US"/>
        </a:p>
      </dgm:t>
    </dgm:pt>
    <dgm:pt modelId="{DAB4E2B7-5078-4A85-B4CD-A5A475FCCB26}" type="parTrans" cxnId="{EB90718F-C336-4C52-B7CC-A6A41399A6A2}">
      <dgm:prSet/>
      <dgm:spPr/>
      <dgm:t>
        <a:bodyPr/>
        <a:lstStyle/>
        <a:p>
          <a:endParaRPr lang="en-US"/>
        </a:p>
      </dgm:t>
    </dgm:pt>
    <dgm:pt modelId="{372B90B8-A455-4EF9-B880-4C9DFE2CBEC5}" type="sibTrans" cxnId="{EB90718F-C336-4C52-B7CC-A6A41399A6A2}">
      <dgm:prSet/>
      <dgm:spPr/>
      <dgm:t>
        <a:bodyPr/>
        <a:lstStyle/>
        <a:p>
          <a:endParaRPr lang="en-US"/>
        </a:p>
      </dgm:t>
    </dgm:pt>
    <dgm:pt modelId="{85AD141E-D58A-491F-82FE-72EEDDCA2A2F}">
      <dgm:prSet/>
      <dgm:spPr/>
      <dgm:t>
        <a:bodyPr/>
        <a:lstStyle/>
        <a:p>
          <a:r>
            <a:rPr lang="pl-PL"/>
            <a:t>1 Automat z żywnością.</a:t>
          </a:r>
          <a:endParaRPr lang="en-US"/>
        </a:p>
      </dgm:t>
    </dgm:pt>
    <dgm:pt modelId="{D7AE068A-13FB-4907-AA67-BE340B3A14E1}" type="parTrans" cxnId="{98158227-91CB-4317-9D68-22E894B5A58E}">
      <dgm:prSet/>
      <dgm:spPr/>
      <dgm:t>
        <a:bodyPr/>
        <a:lstStyle/>
        <a:p>
          <a:endParaRPr lang="en-US"/>
        </a:p>
      </dgm:t>
    </dgm:pt>
    <dgm:pt modelId="{35D8BACE-854D-4412-BEC6-C9CA17104CFF}" type="sibTrans" cxnId="{98158227-91CB-4317-9D68-22E894B5A58E}">
      <dgm:prSet/>
      <dgm:spPr/>
      <dgm:t>
        <a:bodyPr/>
        <a:lstStyle/>
        <a:p>
          <a:endParaRPr lang="en-US"/>
        </a:p>
      </dgm:t>
    </dgm:pt>
    <dgm:pt modelId="{3E386781-1AD2-4B98-AFCB-541B95C20706}" type="pres">
      <dgm:prSet presAssocID="{C3A572F3-256C-4CD4-A030-0F79907F93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A6FCFF4-909E-4C25-93B3-471B169C8337}" type="pres">
      <dgm:prSet presAssocID="{8FF28E18-354F-4694-9317-4775AEF4D3A6}" presName="hierRoot1" presStyleCnt="0"/>
      <dgm:spPr/>
    </dgm:pt>
    <dgm:pt modelId="{F40F505A-2ADB-42EF-AE9D-4C6682A7A1BF}" type="pres">
      <dgm:prSet presAssocID="{8FF28E18-354F-4694-9317-4775AEF4D3A6}" presName="composite" presStyleCnt="0"/>
      <dgm:spPr/>
    </dgm:pt>
    <dgm:pt modelId="{6B4D54B0-3E0E-436B-B5EA-75819304AFFF}" type="pres">
      <dgm:prSet presAssocID="{8FF28E18-354F-4694-9317-4775AEF4D3A6}" presName="background" presStyleLbl="node0" presStyleIdx="0" presStyleCnt="1"/>
      <dgm:spPr/>
    </dgm:pt>
    <dgm:pt modelId="{5E93F597-0B04-4427-8E1F-30D6B434A055}" type="pres">
      <dgm:prSet presAssocID="{8FF28E18-354F-4694-9317-4775AEF4D3A6}" presName="text" presStyleLbl="fgAcc0" presStyleIdx="0" presStyleCnt="1">
        <dgm:presLayoutVars>
          <dgm:chPref val="3"/>
        </dgm:presLayoutVars>
      </dgm:prSet>
      <dgm:spPr/>
    </dgm:pt>
    <dgm:pt modelId="{B108AFF8-D20B-4D78-8FCE-CA324F822594}" type="pres">
      <dgm:prSet presAssocID="{8FF28E18-354F-4694-9317-4775AEF4D3A6}" presName="hierChild2" presStyleCnt="0"/>
      <dgm:spPr/>
    </dgm:pt>
    <dgm:pt modelId="{DC1F13FA-F9E6-4A99-B7B5-9CA8A145A51C}" type="pres">
      <dgm:prSet presAssocID="{DAB4E2B7-5078-4A85-B4CD-A5A475FCCB26}" presName="Name10" presStyleLbl="parChTrans1D2" presStyleIdx="0" presStyleCnt="2"/>
      <dgm:spPr/>
    </dgm:pt>
    <dgm:pt modelId="{31238EDE-9F7E-4594-8B3C-783B0132386B}" type="pres">
      <dgm:prSet presAssocID="{C193FA35-3560-455D-BEDA-30697B5F3855}" presName="hierRoot2" presStyleCnt="0"/>
      <dgm:spPr/>
    </dgm:pt>
    <dgm:pt modelId="{DBD25769-1A2A-4F1D-9EFA-F4D15DBA5BEA}" type="pres">
      <dgm:prSet presAssocID="{C193FA35-3560-455D-BEDA-30697B5F3855}" presName="composite2" presStyleCnt="0"/>
      <dgm:spPr/>
    </dgm:pt>
    <dgm:pt modelId="{76965397-4D7A-41C0-9000-B915D2A0DF31}" type="pres">
      <dgm:prSet presAssocID="{C193FA35-3560-455D-BEDA-30697B5F3855}" presName="background2" presStyleLbl="node2" presStyleIdx="0" presStyleCnt="2"/>
      <dgm:spPr/>
    </dgm:pt>
    <dgm:pt modelId="{282650CF-1805-44C8-B7F8-9CCE78CDD8B6}" type="pres">
      <dgm:prSet presAssocID="{C193FA35-3560-455D-BEDA-30697B5F3855}" presName="text2" presStyleLbl="fgAcc2" presStyleIdx="0" presStyleCnt="2">
        <dgm:presLayoutVars>
          <dgm:chPref val="3"/>
        </dgm:presLayoutVars>
      </dgm:prSet>
      <dgm:spPr/>
    </dgm:pt>
    <dgm:pt modelId="{BF7A5BF8-EB6E-4DC5-8281-2136C3992737}" type="pres">
      <dgm:prSet presAssocID="{C193FA35-3560-455D-BEDA-30697B5F3855}" presName="hierChild3" presStyleCnt="0"/>
      <dgm:spPr/>
    </dgm:pt>
    <dgm:pt modelId="{07CA42D2-3CDF-4DF6-BDC9-2B6089A859C0}" type="pres">
      <dgm:prSet presAssocID="{D7AE068A-13FB-4907-AA67-BE340B3A14E1}" presName="Name10" presStyleLbl="parChTrans1D2" presStyleIdx="1" presStyleCnt="2"/>
      <dgm:spPr/>
    </dgm:pt>
    <dgm:pt modelId="{98487A81-DCAA-4906-81ED-A0D223E18F16}" type="pres">
      <dgm:prSet presAssocID="{85AD141E-D58A-491F-82FE-72EEDDCA2A2F}" presName="hierRoot2" presStyleCnt="0"/>
      <dgm:spPr/>
    </dgm:pt>
    <dgm:pt modelId="{FDA59150-BE69-43B7-BA81-781A32FA5AC6}" type="pres">
      <dgm:prSet presAssocID="{85AD141E-D58A-491F-82FE-72EEDDCA2A2F}" presName="composite2" presStyleCnt="0"/>
      <dgm:spPr/>
    </dgm:pt>
    <dgm:pt modelId="{D56FB765-4A34-4794-A4CE-B9426D6464E9}" type="pres">
      <dgm:prSet presAssocID="{85AD141E-D58A-491F-82FE-72EEDDCA2A2F}" presName="background2" presStyleLbl="node2" presStyleIdx="1" presStyleCnt="2"/>
      <dgm:spPr/>
    </dgm:pt>
    <dgm:pt modelId="{61EDB7FC-3777-4C31-A6C0-C162C0268094}" type="pres">
      <dgm:prSet presAssocID="{85AD141E-D58A-491F-82FE-72EEDDCA2A2F}" presName="text2" presStyleLbl="fgAcc2" presStyleIdx="1" presStyleCnt="2">
        <dgm:presLayoutVars>
          <dgm:chPref val="3"/>
        </dgm:presLayoutVars>
      </dgm:prSet>
      <dgm:spPr/>
    </dgm:pt>
    <dgm:pt modelId="{B5469632-137F-496F-A975-9028F83ACC41}" type="pres">
      <dgm:prSet presAssocID="{85AD141E-D58A-491F-82FE-72EEDDCA2A2F}" presName="hierChild3" presStyleCnt="0"/>
      <dgm:spPr/>
    </dgm:pt>
  </dgm:ptLst>
  <dgm:cxnLst>
    <dgm:cxn modelId="{F2B00E0F-F77B-4F95-82D0-3CEE5AE85897}" type="presOf" srcId="{8FF28E18-354F-4694-9317-4775AEF4D3A6}" destId="{5E93F597-0B04-4427-8E1F-30D6B434A055}" srcOrd="0" destOrd="0" presId="urn:microsoft.com/office/officeart/2005/8/layout/hierarchy1"/>
    <dgm:cxn modelId="{F398011C-A6C8-42E9-9C4E-4ED19F418DF0}" type="presOf" srcId="{D7AE068A-13FB-4907-AA67-BE340B3A14E1}" destId="{07CA42D2-3CDF-4DF6-BDC9-2B6089A859C0}" srcOrd="0" destOrd="0" presId="urn:microsoft.com/office/officeart/2005/8/layout/hierarchy1"/>
    <dgm:cxn modelId="{98158227-91CB-4317-9D68-22E894B5A58E}" srcId="{8FF28E18-354F-4694-9317-4775AEF4D3A6}" destId="{85AD141E-D58A-491F-82FE-72EEDDCA2A2F}" srcOrd="1" destOrd="0" parTransId="{D7AE068A-13FB-4907-AA67-BE340B3A14E1}" sibTransId="{35D8BACE-854D-4412-BEC6-C9CA17104CFF}"/>
    <dgm:cxn modelId="{4745B22E-BD12-4A34-834B-B8C2598122D5}" type="presOf" srcId="{C193FA35-3560-455D-BEDA-30697B5F3855}" destId="{282650CF-1805-44C8-B7F8-9CCE78CDD8B6}" srcOrd="0" destOrd="0" presId="urn:microsoft.com/office/officeart/2005/8/layout/hierarchy1"/>
    <dgm:cxn modelId="{E6CC525D-1DE1-4C32-9379-6515003F91E7}" type="presOf" srcId="{DAB4E2B7-5078-4A85-B4CD-A5A475FCCB26}" destId="{DC1F13FA-F9E6-4A99-B7B5-9CA8A145A51C}" srcOrd="0" destOrd="0" presId="urn:microsoft.com/office/officeart/2005/8/layout/hierarchy1"/>
    <dgm:cxn modelId="{E6E9BE62-5FC9-4CCF-8CC2-DB66A9A1AB2D}" type="presOf" srcId="{85AD141E-D58A-491F-82FE-72EEDDCA2A2F}" destId="{61EDB7FC-3777-4C31-A6C0-C162C0268094}" srcOrd="0" destOrd="0" presId="urn:microsoft.com/office/officeart/2005/8/layout/hierarchy1"/>
    <dgm:cxn modelId="{0A4B4350-EFDA-4E09-A13F-19FFE1529EAB}" srcId="{C3A572F3-256C-4CD4-A030-0F79907F939E}" destId="{8FF28E18-354F-4694-9317-4775AEF4D3A6}" srcOrd="0" destOrd="0" parTransId="{DCDE13D4-ED7C-4023-A947-A1812F138F22}" sibTransId="{FD019346-0019-46EE-B39C-2AA4EF0652A2}"/>
    <dgm:cxn modelId="{507A487E-6698-4279-9C5A-279D9C78430C}" type="presOf" srcId="{C3A572F3-256C-4CD4-A030-0F79907F939E}" destId="{3E386781-1AD2-4B98-AFCB-541B95C20706}" srcOrd="0" destOrd="0" presId="urn:microsoft.com/office/officeart/2005/8/layout/hierarchy1"/>
    <dgm:cxn modelId="{EB90718F-C336-4C52-B7CC-A6A41399A6A2}" srcId="{8FF28E18-354F-4694-9317-4775AEF4D3A6}" destId="{C193FA35-3560-455D-BEDA-30697B5F3855}" srcOrd="0" destOrd="0" parTransId="{DAB4E2B7-5078-4A85-B4CD-A5A475FCCB26}" sibTransId="{372B90B8-A455-4EF9-B880-4C9DFE2CBEC5}"/>
    <dgm:cxn modelId="{CD9AA19A-1C80-45C1-844D-FB1A60C3F557}" type="presParOf" srcId="{3E386781-1AD2-4B98-AFCB-541B95C20706}" destId="{AA6FCFF4-909E-4C25-93B3-471B169C8337}" srcOrd="0" destOrd="0" presId="urn:microsoft.com/office/officeart/2005/8/layout/hierarchy1"/>
    <dgm:cxn modelId="{AB4A12AC-B6DC-4B85-B63C-B625CCC4E1C2}" type="presParOf" srcId="{AA6FCFF4-909E-4C25-93B3-471B169C8337}" destId="{F40F505A-2ADB-42EF-AE9D-4C6682A7A1BF}" srcOrd="0" destOrd="0" presId="urn:microsoft.com/office/officeart/2005/8/layout/hierarchy1"/>
    <dgm:cxn modelId="{CBB77804-90D8-4B05-B0F8-897631ED278D}" type="presParOf" srcId="{F40F505A-2ADB-42EF-AE9D-4C6682A7A1BF}" destId="{6B4D54B0-3E0E-436B-B5EA-75819304AFFF}" srcOrd="0" destOrd="0" presId="urn:microsoft.com/office/officeart/2005/8/layout/hierarchy1"/>
    <dgm:cxn modelId="{EBA96087-EE00-41B9-8135-94AC764AD0BC}" type="presParOf" srcId="{F40F505A-2ADB-42EF-AE9D-4C6682A7A1BF}" destId="{5E93F597-0B04-4427-8E1F-30D6B434A055}" srcOrd="1" destOrd="0" presId="urn:microsoft.com/office/officeart/2005/8/layout/hierarchy1"/>
    <dgm:cxn modelId="{979F3F75-6C5A-40FB-8611-9230A17F4017}" type="presParOf" srcId="{AA6FCFF4-909E-4C25-93B3-471B169C8337}" destId="{B108AFF8-D20B-4D78-8FCE-CA324F822594}" srcOrd="1" destOrd="0" presId="urn:microsoft.com/office/officeart/2005/8/layout/hierarchy1"/>
    <dgm:cxn modelId="{1BFDF6C6-97C4-4C00-BEEF-651E23707F2A}" type="presParOf" srcId="{B108AFF8-D20B-4D78-8FCE-CA324F822594}" destId="{DC1F13FA-F9E6-4A99-B7B5-9CA8A145A51C}" srcOrd="0" destOrd="0" presId="urn:microsoft.com/office/officeart/2005/8/layout/hierarchy1"/>
    <dgm:cxn modelId="{4B8D4C96-16B1-4655-B9CC-80B29D546985}" type="presParOf" srcId="{B108AFF8-D20B-4D78-8FCE-CA324F822594}" destId="{31238EDE-9F7E-4594-8B3C-783B0132386B}" srcOrd="1" destOrd="0" presId="urn:microsoft.com/office/officeart/2005/8/layout/hierarchy1"/>
    <dgm:cxn modelId="{519445A3-2E62-4E57-B872-AAD89ABE8C7D}" type="presParOf" srcId="{31238EDE-9F7E-4594-8B3C-783B0132386B}" destId="{DBD25769-1A2A-4F1D-9EFA-F4D15DBA5BEA}" srcOrd="0" destOrd="0" presId="urn:microsoft.com/office/officeart/2005/8/layout/hierarchy1"/>
    <dgm:cxn modelId="{0EB19DEE-C615-4F90-A13E-829E575D2C46}" type="presParOf" srcId="{DBD25769-1A2A-4F1D-9EFA-F4D15DBA5BEA}" destId="{76965397-4D7A-41C0-9000-B915D2A0DF31}" srcOrd="0" destOrd="0" presId="urn:microsoft.com/office/officeart/2005/8/layout/hierarchy1"/>
    <dgm:cxn modelId="{71A62AED-C928-4C61-88FD-90090916D52D}" type="presParOf" srcId="{DBD25769-1A2A-4F1D-9EFA-F4D15DBA5BEA}" destId="{282650CF-1805-44C8-B7F8-9CCE78CDD8B6}" srcOrd="1" destOrd="0" presId="urn:microsoft.com/office/officeart/2005/8/layout/hierarchy1"/>
    <dgm:cxn modelId="{EB0DBA6E-D351-4486-83EE-6EA9A92D32D3}" type="presParOf" srcId="{31238EDE-9F7E-4594-8B3C-783B0132386B}" destId="{BF7A5BF8-EB6E-4DC5-8281-2136C3992737}" srcOrd="1" destOrd="0" presId="urn:microsoft.com/office/officeart/2005/8/layout/hierarchy1"/>
    <dgm:cxn modelId="{C43AE6AE-81FC-4802-8353-6D782831F74A}" type="presParOf" srcId="{B108AFF8-D20B-4D78-8FCE-CA324F822594}" destId="{07CA42D2-3CDF-4DF6-BDC9-2B6089A859C0}" srcOrd="2" destOrd="0" presId="urn:microsoft.com/office/officeart/2005/8/layout/hierarchy1"/>
    <dgm:cxn modelId="{4496E08E-210E-48ED-A225-EA7168EBBA62}" type="presParOf" srcId="{B108AFF8-D20B-4D78-8FCE-CA324F822594}" destId="{98487A81-DCAA-4906-81ED-A0D223E18F16}" srcOrd="3" destOrd="0" presId="urn:microsoft.com/office/officeart/2005/8/layout/hierarchy1"/>
    <dgm:cxn modelId="{07530757-7299-4B9F-8CE3-4A9908A57D7A}" type="presParOf" srcId="{98487A81-DCAA-4906-81ED-A0D223E18F16}" destId="{FDA59150-BE69-43B7-BA81-781A32FA5AC6}" srcOrd="0" destOrd="0" presId="urn:microsoft.com/office/officeart/2005/8/layout/hierarchy1"/>
    <dgm:cxn modelId="{40A7C562-1EA5-4AD2-991D-8DA00FDC1CA3}" type="presParOf" srcId="{FDA59150-BE69-43B7-BA81-781A32FA5AC6}" destId="{D56FB765-4A34-4794-A4CE-B9426D6464E9}" srcOrd="0" destOrd="0" presId="urn:microsoft.com/office/officeart/2005/8/layout/hierarchy1"/>
    <dgm:cxn modelId="{49769866-BEF5-4B79-B47A-C180E57307AA}" type="presParOf" srcId="{FDA59150-BE69-43B7-BA81-781A32FA5AC6}" destId="{61EDB7FC-3777-4C31-A6C0-C162C0268094}" srcOrd="1" destOrd="0" presId="urn:microsoft.com/office/officeart/2005/8/layout/hierarchy1"/>
    <dgm:cxn modelId="{F79544D4-2375-41FA-861D-FB95DF2AA1CC}" type="presParOf" srcId="{98487A81-DCAA-4906-81ED-A0D223E18F16}" destId="{B5469632-137F-496F-A975-9028F83ACC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A42D2-3CDF-4DF6-BDC9-2B6089A859C0}">
      <dsp:nvSpPr>
        <dsp:cNvPr id="0" name=""/>
        <dsp:cNvSpPr/>
      </dsp:nvSpPr>
      <dsp:spPr>
        <a:xfrm>
          <a:off x="5082293" y="1223491"/>
          <a:ext cx="1176189" cy="559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459"/>
              </a:lnTo>
              <a:lnTo>
                <a:pt x="1176189" y="381459"/>
              </a:lnTo>
              <a:lnTo>
                <a:pt x="1176189" y="55975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1F13FA-F9E6-4A99-B7B5-9CA8A145A51C}">
      <dsp:nvSpPr>
        <dsp:cNvPr id="0" name=""/>
        <dsp:cNvSpPr/>
      </dsp:nvSpPr>
      <dsp:spPr>
        <a:xfrm>
          <a:off x="3906104" y="1223491"/>
          <a:ext cx="1176189" cy="559759"/>
        </a:xfrm>
        <a:custGeom>
          <a:avLst/>
          <a:gdLst/>
          <a:ahLst/>
          <a:cxnLst/>
          <a:rect l="0" t="0" r="0" b="0"/>
          <a:pathLst>
            <a:path>
              <a:moveTo>
                <a:pt x="1176189" y="0"/>
              </a:moveTo>
              <a:lnTo>
                <a:pt x="1176189" y="381459"/>
              </a:lnTo>
              <a:lnTo>
                <a:pt x="0" y="381459"/>
              </a:lnTo>
              <a:lnTo>
                <a:pt x="0" y="55975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4D54B0-3E0E-436B-B5EA-75819304AFFF}">
      <dsp:nvSpPr>
        <dsp:cNvPr id="0" name=""/>
        <dsp:cNvSpPr/>
      </dsp:nvSpPr>
      <dsp:spPr>
        <a:xfrm>
          <a:off x="4119956" y="1323"/>
          <a:ext cx="1924673" cy="12221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93F597-0B04-4427-8E1F-30D6B434A055}">
      <dsp:nvSpPr>
        <dsp:cNvPr id="0" name=""/>
        <dsp:cNvSpPr/>
      </dsp:nvSpPr>
      <dsp:spPr>
        <a:xfrm>
          <a:off x="4333809" y="204483"/>
          <a:ext cx="1924673" cy="12221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/>
            <a:t>W szkole jest 26 źródeł wody pitnej:</a:t>
          </a:r>
          <a:endParaRPr lang="en-US" sz="2300" kern="1200"/>
        </a:p>
      </dsp:txBody>
      <dsp:txXfrm>
        <a:off x="4369605" y="240279"/>
        <a:ext cx="1853081" cy="1150575"/>
      </dsp:txXfrm>
    </dsp:sp>
    <dsp:sp modelId="{76965397-4D7A-41C0-9000-B915D2A0DF31}">
      <dsp:nvSpPr>
        <dsp:cNvPr id="0" name=""/>
        <dsp:cNvSpPr/>
      </dsp:nvSpPr>
      <dsp:spPr>
        <a:xfrm>
          <a:off x="2943767" y="1783250"/>
          <a:ext cx="1924673" cy="12221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2650CF-1805-44C8-B7F8-9CCE78CDD8B6}">
      <dsp:nvSpPr>
        <dsp:cNvPr id="0" name=""/>
        <dsp:cNvSpPr/>
      </dsp:nvSpPr>
      <dsp:spPr>
        <a:xfrm>
          <a:off x="3157620" y="1986410"/>
          <a:ext cx="1924673" cy="12221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/>
            <a:t>25 Kranów</a:t>
          </a:r>
          <a:endParaRPr lang="en-US" sz="2300" kern="1200"/>
        </a:p>
      </dsp:txBody>
      <dsp:txXfrm>
        <a:off x="3193416" y="2022206"/>
        <a:ext cx="1853081" cy="1150575"/>
      </dsp:txXfrm>
    </dsp:sp>
    <dsp:sp modelId="{D56FB765-4A34-4794-A4CE-B9426D6464E9}">
      <dsp:nvSpPr>
        <dsp:cNvPr id="0" name=""/>
        <dsp:cNvSpPr/>
      </dsp:nvSpPr>
      <dsp:spPr>
        <a:xfrm>
          <a:off x="5296146" y="1783250"/>
          <a:ext cx="1924673" cy="12221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DB7FC-3777-4C31-A6C0-C162C0268094}">
      <dsp:nvSpPr>
        <dsp:cNvPr id="0" name=""/>
        <dsp:cNvSpPr/>
      </dsp:nvSpPr>
      <dsp:spPr>
        <a:xfrm>
          <a:off x="5509998" y="1986410"/>
          <a:ext cx="1924673" cy="12221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/>
            <a:t>1 Automat z żywnością.</a:t>
          </a:r>
          <a:endParaRPr lang="en-US" sz="2300" kern="1200"/>
        </a:p>
      </dsp:txBody>
      <dsp:txXfrm>
        <a:off x="5545794" y="2022206"/>
        <a:ext cx="1853081" cy="1150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280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84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9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0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8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34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3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772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27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40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0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ardzo duża fala podczas zderzenia z rozpylaniem na powietrzu">
            <a:extLst>
              <a:ext uri="{FF2B5EF4-FFF2-40B4-BE49-F238E27FC236}">
                <a16:creationId xmlns:a16="http://schemas.microsoft.com/office/drawing/2014/main" id="{2828AA4A-18E9-9AD7-05A0-EC6584B9E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855" r="-1" b="7853"/>
          <a:stretch/>
        </p:blipFill>
        <p:spPr>
          <a:xfrm>
            <a:off x="20" y="10"/>
            <a:ext cx="12188921" cy="685799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pl-PL" sz="6600">
                <a:solidFill>
                  <a:schemeClr val="bg1"/>
                </a:solidFill>
                <a:latin typeface="Comic Sans MS"/>
                <a:ea typeface="Calibri Light"/>
                <a:cs typeface="Calibri Light"/>
              </a:rPr>
              <a:t>SZKOLNY AUDYT KLIMATYCZNY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b="1">
                <a:solidFill>
                  <a:schemeClr val="bg1"/>
                </a:solidFill>
                <a:ea typeface="Calibri"/>
                <a:cs typeface="Calibri"/>
              </a:rPr>
              <a:t>WODA</a:t>
            </a:r>
          </a:p>
        </p:txBody>
      </p:sp>
      <p:sp>
        <p:nvSpPr>
          <p:cNvPr id="7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BED3E80-E38B-F99F-B5C2-C52051211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WODA</a:t>
            </a:r>
            <a:b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</a:br>
            <a:r>
              <a:rPr lang="en-US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Użytkownicy-kto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 </a:t>
            </a:r>
            <a:r>
              <a:rPr lang="en-US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korzysta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 z </a:t>
            </a:r>
            <a:r>
              <a:rPr lang="en-US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wody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 w </a:t>
            </a:r>
            <a:r>
              <a:rPr lang="en-US" sz="4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szkole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07469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libri"/>
                <a:cs typeface="Calibri"/>
              </a:rPr>
              <a:t>j</a:t>
            </a:r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A0D81B2-15F5-DB47-4A51-7432AF6EF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79" y="1153572"/>
            <a:ext cx="4221191" cy="4791842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  <a:latin typeface="Comic Sans MS"/>
                <a:ea typeface="Calibri Light"/>
                <a:cs typeface="Calibri Light"/>
              </a:rPr>
              <a:t>Użytkownicy:</a:t>
            </a:r>
            <a:br>
              <a:rPr lang="pl-PL" dirty="0">
                <a:solidFill>
                  <a:schemeClr val="bg1"/>
                </a:solidFill>
                <a:latin typeface="Comic Sans MS"/>
                <a:ea typeface="Calibri Light"/>
                <a:cs typeface="Calibri Light"/>
              </a:rPr>
            </a:br>
            <a:r>
              <a:rPr lang="pl-PL" dirty="0">
                <a:solidFill>
                  <a:schemeClr val="bg1"/>
                </a:solidFill>
                <a:latin typeface="Comic Sans MS"/>
                <a:ea typeface="Calibri Light"/>
                <a:cs typeface="Calibri Light"/>
              </a:rPr>
              <a:t>kto korzysta z wody?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92C8F0-97D8-40FF-030C-DA4CC4103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157" y="1453987"/>
            <a:ext cx="6906491" cy="39466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pl-PL" sz="4000" b="1" dirty="0">
                <a:latin typeface="Comic Sans MS"/>
                <a:ea typeface="Calibri"/>
                <a:cs typeface="Calibri"/>
              </a:rPr>
              <a:t>W naszej szkole z wody korzystają:</a:t>
            </a:r>
          </a:p>
          <a:p>
            <a:pPr marL="0" indent="0" algn="ctr">
              <a:buNone/>
            </a:pPr>
            <a:endParaRPr lang="pl-PL" sz="1000" b="1" dirty="0">
              <a:latin typeface="Comic Sans MS"/>
              <a:ea typeface="Calibri"/>
              <a:cs typeface="Calibri"/>
            </a:endParaRPr>
          </a:p>
          <a:p>
            <a:pPr algn="ctr">
              <a:buFont typeface="Wingdings" panose="020B0604020202020204" pitchFamily="34" charset="0"/>
              <a:buChar char="Ø"/>
            </a:pPr>
            <a:r>
              <a:rPr lang="pl-PL" sz="3200" dirty="0">
                <a:latin typeface="Comic Sans MS"/>
                <a:ea typeface="Calibri"/>
                <a:cs typeface="Calibri"/>
              </a:rPr>
              <a:t>Nauczyciele</a:t>
            </a:r>
          </a:p>
          <a:p>
            <a:pPr algn="ctr">
              <a:buFont typeface="Wingdings" panose="020B0604020202020204" pitchFamily="34" charset="0"/>
              <a:buChar char="Ø"/>
            </a:pPr>
            <a:r>
              <a:rPr lang="pl-PL" sz="3200" dirty="0">
                <a:latin typeface="Comic Sans MS"/>
                <a:ea typeface="Calibri"/>
                <a:cs typeface="Calibri"/>
              </a:rPr>
              <a:t>Uczniowie</a:t>
            </a:r>
          </a:p>
          <a:p>
            <a:pPr algn="ctr">
              <a:buFont typeface="Wingdings" panose="020B0604020202020204" pitchFamily="34" charset="0"/>
              <a:buChar char="Ø"/>
            </a:pPr>
            <a:r>
              <a:rPr lang="pl-PL" sz="3200" dirty="0">
                <a:latin typeface="Comic Sans MS"/>
                <a:ea typeface="Calibri"/>
                <a:cs typeface="Calibri"/>
              </a:rPr>
              <a:t>Ekipa sprzątająca</a:t>
            </a:r>
          </a:p>
          <a:p>
            <a:pPr algn="ctr">
              <a:buFont typeface="Wingdings" panose="020B0604020202020204" pitchFamily="34" charset="0"/>
              <a:buChar char="Ø"/>
            </a:pPr>
            <a:r>
              <a:rPr lang="pl-PL" sz="3200" dirty="0">
                <a:latin typeface="Comic Sans MS"/>
                <a:ea typeface="Calibri"/>
                <a:cs typeface="Calibri"/>
              </a:rPr>
              <a:t>Pan woźny</a:t>
            </a:r>
          </a:p>
          <a:p>
            <a:pPr marL="0" indent="0" algn="ctr">
              <a:buChar char="Ø"/>
            </a:pPr>
            <a:endParaRPr lang="pl-PL" sz="3200" dirty="0">
              <a:latin typeface="Comic Sans MS"/>
              <a:ea typeface="Calibri"/>
              <a:cs typeface="Calibri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6E5138B-63F1-68D0-37F1-F58635DCCC89}"/>
              </a:ext>
            </a:extLst>
          </p:cNvPr>
          <p:cNvSpPr txBox="1"/>
          <p:nvPr/>
        </p:nvSpPr>
        <p:spPr>
          <a:xfrm>
            <a:off x="4522303" y="149087"/>
            <a:ext cx="59469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pl-PL" sz="4000" dirty="0">
              <a:ea typeface="Calibri"/>
              <a:cs typeface="Calibri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B86FD1-7FC1-DFEA-DC39-D2120FA7FC70}"/>
              </a:ext>
            </a:extLst>
          </p:cNvPr>
          <p:cNvSpPr txBox="1"/>
          <p:nvPr/>
        </p:nvSpPr>
        <p:spPr>
          <a:xfrm>
            <a:off x="4870823" y="2779058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718715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33DF1AF-3B12-7F5E-D67E-987B0481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51" y="1153572"/>
            <a:ext cx="3200400" cy="446116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Ile razy w ciągu tygodnia myte są podłogi?</a:t>
            </a:r>
            <a:endParaRPr lang="pl-PL" b="1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DC13F4-6562-80E9-3FB8-5CE6B2F82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pl-PL" b="1" dirty="0">
                <a:latin typeface="Comic Sans MS"/>
                <a:ea typeface="Calibri" panose="020F0502020204030204"/>
                <a:cs typeface="Calibri" panose="020F0502020204030204"/>
              </a:rPr>
              <a:t>W naszej szkole podłogi myte są raz lub więcej razy (Zależy od zabrudzeń) dziennie czyli 5 razy w tygodniu.</a:t>
            </a:r>
            <a:endParaRPr lang="pl-PL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22350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5BDE167-6636-1725-239B-6921EF90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695" y="1597968"/>
            <a:ext cx="3283639" cy="3662063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Jak często i w jakim stopniu korzystamy z wody w naszej szkole?</a:t>
            </a:r>
            <a:endParaRPr lang="pl-PL" sz="3600">
              <a:latin typeface="Comic Sans M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964EF8-1A81-E12A-0358-1B10AB1FC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ea typeface="Calibri" panose="020F0502020204030204"/>
                <a:cs typeface="Calibri" panose="020F0502020204030204"/>
              </a:rPr>
              <a:t>W naszej szkole z wody korzystają kolejno :</a:t>
            </a:r>
            <a:endParaRPr lang="pl-PL"/>
          </a:p>
          <a:p>
            <a:pPr algn="ctr">
              <a:buFont typeface="Wingdings" panose="020B0604020202020204" pitchFamily="34" charset="0"/>
              <a:buChar char="q"/>
            </a:pPr>
            <a:r>
              <a:rPr lang="pl-PL" dirty="0">
                <a:ea typeface="Calibri" panose="020F0502020204030204"/>
                <a:cs typeface="Calibri" panose="020F0502020204030204"/>
              </a:rPr>
              <a:t>Uczniowie – z toalet.</a:t>
            </a:r>
          </a:p>
          <a:p>
            <a:pPr algn="ctr">
              <a:buFont typeface="Wingdings" panose="020B0604020202020204" pitchFamily="34" charset="0"/>
              <a:buChar char="q"/>
            </a:pPr>
            <a:r>
              <a:rPr lang="pl-PL" dirty="0">
                <a:ea typeface="Calibri" panose="020F0502020204030204"/>
                <a:cs typeface="Calibri" panose="020F0502020204030204"/>
              </a:rPr>
              <a:t>Nauczyciele – z toalet , pokoju nauczycielskiego.</a:t>
            </a:r>
          </a:p>
          <a:p>
            <a:pPr algn="ctr">
              <a:buFont typeface="Wingdings" panose="020B0604020202020204" pitchFamily="34" charset="0"/>
              <a:buChar char="q"/>
            </a:pPr>
            <a:r>
              <a:rPr lang="pl-PL" dirty="0">
                <a:ea typeface="Calibri" panose="020F0502020204030204"/>
                <a:cs typeface="Calibri" panose="020F0502020204030204"/>
              </a:rPr>
              <a:t>Ekipa sprzątająca -  mycie podłóg/toalet.</a:t>
            </a:r>
          </a:p>
        </p:txBody>
      </p:sp>
    </p:spTree>
    <p:extLst>
      <p:ext uri="{BB962C8B-B14F-4D97-AF65-F5344CB8AC3E}">
        <p14:creationId xmlns:p14="http://schemas.microsoft.com/office/powerpoint/2010/main" val="4291369241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936070-6822-9C40-92F0-CAC6007FB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590634"/>
            <a:ext cx="9144000" cy="27640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b="1" kern="1200" dirty="0">
                <a:latin typeface="Comic Sans MS"/>
              </a:rPr>
              <a:t>Ile </a:t>
            </a:r>
            <a:r>
              <a:rPr lang="en-US" sz="4800" b="1" kern="1200" err="1">
                <a:latin typeface="Comic Sans MS"/>
              </a:rPr>
              <a:t>razy</a:t>
            </a:r>
            <a:r>
              <a:rPr lang="en-US" sz="4800" b="1" kern="1200" dirty="0">
                <a:latin typeface="Comic Sans MS"/>
              </a:rPr>
              <a:t> jest </a:t>
            </a:r>
            <a:r>
              <a:rPr lang="en-US" sz="4800" b="1" kern="1200" err="1">
                <a:latin typeface="Comic Sans MS"/>
              </a:rPr>
              <a:t>wymieniana</a:t>
            </a:r>
            <a:r>
              <a:rPr lang="en-US" sz="4800" b="1" kern="1200" dirty="0">
                <a:latin typeface="Comic Sans MS"/>
              </a:rPr>
              <a:t> </a:t>
            </a:r>
            <a:r>
              <a:rPr lang="en-US" sz="4800" b="1" kern="1200" err="1">
                <a:latin typeface="Comic Sans MS"/>
              </a:rPr>
              <a:t>woda</a:t>
            </a:r>
            <a:r>
              <a:rPr lang="en-US" sz="4800" b="1" kern="1200" dirty="0">
                <a:latin typeface="Comic Sans MS"/>
              </a:rPr>
              <a:t> we </a:t>
            </a:r>
            <a:r>
              <a:rPr lang="en-US" sz="4800" b="1" kern="1200" err="1">
                <a:latin typeface="Comic Sans MS"/>
              </a:rPr>
              <a:t>wiadrze</a:t>
            </a:r>
            <a:r>
              <a:rPr lang="en-US" sz="4800" b="1" kern="1200" dirty="0">
                <a:latin typeface="Comic Sans MS"/>
              </a:rPr>
              <a:t> </a:t>
            </a:r>
            <a:r>
              <a:rPr lang="en-US" sz="4800" b="1" kern="1200" err="1">
                <a:latin typeface="Comic Sans MS"/>
              </a:rPr>
              <a:t>ekipy</a:t>
            </a:r>
            <a:r>
              <a:rPr lang="en-US" sz="4800" b="1" kern="1200" dirty="0">
                <a:latin typeface="Comic Sans MS"/>
              </a:rPr>
              <a:t> </a:t>
            </a:r>
            <a:r>
              <a:rPr lang="en-US" sz="4800" b="1" kern="1200" err="1">
                <a:latin typeface="Comic Sans MS"/>
              </a:rPr>
              <a:t>sprzątającej</a:t>
            </a:r>
            <a:r>
              <a:rPr lang="en-US" sz="4800" b="1" kern="1200" dirty="0">
                <a:latin typeface="Comic Sans MS"/>
              </a:rPr>
              <a:t>?</a:t>
            </a:r>
            <a:endParaRPr lang="en-US" sz="4800" b="1" kern="1200">
              <a:latin typeface="Comic Sans MS"/>
              <a:ea typeface="Calibri Light"/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EED4C6-D8EF-997D-4C74-287DA2C29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006" y="7154773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Woda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DB3481F-03A1-EE8A-6268-D3428222D6E5}"/>
              </a:ext>
            </a:extLst>
          </p:cNvPr>
          <p:cNvSpPr txBox="1"/>
          <p:nvPr/>
        </p:nvSpPr>
        <p:spPr>
          <a:xfrm>
            <a:off x="2900788" y="3596527"/>
            <a:ext cx="602123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dirty="0">
                <a:ea typeface="Calibri"/>
                <a:cs typeface="Calibri"/>
              </a:rPr>
              <a:t>Woda we wiadrze ekipy sprzątającej jest wymieniana </a:t>
            </a:r>
            <a:r>
              <a:rPr lang="pl-PL" sz="3600" b="1" dirty="0">
                <a:ea typeface="Calibri"/>
                <a:cs typeface="Calibri"/>
              </a:rPr>
              <a:t>dwa razy</a:t>
            </a:r>
            <a:r>
              <a:rPr lang="pl-PL" sz="3600" dirty="0">
                <a:ea typeface="Calibri"/>
                <a:cs typeface="Calibri"/>
              </a:rPr>
              <a:t> dziennie.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1374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6F092DA-EA47-6A47-0CA6-FE7877EB4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Ile litrów wody zużywa ekipa sprzątająca?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ymbol zastępczy zawartości 3" descr="Woda z wypełnieniem pełnym">
            <a:extLst>
              <a:ext uri="{FF2B5EF4-FFF2-40B4-BE49-F238E27FC236}">
                <a16:creationId xmlns:a16="http://schemas.microsoft.com/office/drawing/2014/main" id="{86062E73-C79B-6A0F-E9D8-55C703BD8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41199" y="5051362"/>
            <a:ext cx="1086929" cy="1086929"/>
          </a:xfr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AB3563F-7EA4-22FA-7E56-5F2212348B53}"/>
              </a:ext>
            </a:extLst>
          </p:cNvPr>
          <p:cNvSpPr txBox="1"/>
          <p:nvPr/>
        </p:nvSpPr>
        <p:spPr>
          <a:xfrm>
            <a:off x="5315872" y="2062525"/>
            <a:ext cx="5970978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200" b="1" dirty="0">
                <a:latin typeface="Comic Sans MS"/>
                <a:ea typeface="Calibri"/>
                <a:cs typeface="Calibri"/>
              </a:rPr>
              <a:t>Wiadro ma pojemność 12 Litrów , z racji że ekipa sprzątająca zmienia tą wodę dwa razy dziennie to dziennie zużywają 24 litry a tygodniowo 120 Litrów.</a:t>
            </a:r>
          </a:p>
        </p:txBody>
      </p:sp>
    </p:spTree>
    <p:extLst>
      <p:ext uri="{BB962C8B-B14F-4D97-AF65-F5344CB8AC3E}">
        <p14:creationId xmlns:p14="http://schemas.microsoft.com/office/powerpoint/2010/main" val="263135310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BED3E80-E38B-F99F-B5C2-C52051211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WODA</a:t>
            </a:r>
            <a:b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</a:br>
            <a:r>
              <a:rPr lang="en-US" sz="4000" b="1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Potrzeby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 I </a:t>
            </a:r>
            <a:r>
              <a:rPr lang="en-US" sz="4000" b="1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nawyki</a:t>
            </a:r>
            <a:endParaRPr lang="en-US" sz="4000" b="1">
              <a:solidFill>
                <a:schemeClr val="bg1">
                  <a:lumMod val="95000"/>
                  <a:lumOff val="5000"/>
                </a:schemeClr>
              </a:solidFill>
              <a:latin typeface="Comic Sans MS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65875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9D641BF-10C3-B547-0A6B-742DC601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51" y="1196704"/>
            <a:ext cx="3200400" cy="4461163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W jaki sposób korzystamy z wody?</a:t>
            </a:r>
            <a:endParaRPr lang="pl-PL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688D8C-1DEE-B532-BEAC-61E2E5F32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271" y="1942816"/>
            <a:ext cx="4433586" cy="251620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pl-PL" sz="4000" b="1" dirty="0">
                <a:ea typeface="Calibri" panose="020F0502020204030204"/>
                <a:cs typeface="Calibri" panose="020F0502020204030204"/>
              </a:rPr>
              <a:t>Z wody korzystamy: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4057381-D27E-E0D2-6B98-A9F539E94E71}"/>
              </a:ext>
            </a:extLst>
          </p:cNvPr>
          <p:cNvSpPr txBox="1"/>
          <p:nvPr/>
        </p:nvSpPr>
        <p:spPr>
          <a:xfrm>
            <a:off x="5739691" y="2317568"/>
            <a:ext cx="389282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pl-PL" sz="2800" dirty="0">
                <a:latin typeface="Comic Sans MS"/>
                <a:ea typeface="Calibri" panose="020F0502020204030204"/>
                <a:cs typeface="Calibri" panose="020F0502020204030204"/>
              </a:rPr>
              <a:t>Używając toalety.</a:t>
            </a:r>
            <a:endParaRPr lang="pl-PL" dirty="0">
              <a:latin typeface="Comic Sans MS"/>
            </a:endParaRPr>
          </a:p>
          <a:p>
            <a:pPr marL="285750" indent="-285750">
              <a:buFont typeface="Wingdings"/>
              <a:buChar char="Ø"/>
            </a:pPr>
            <a:r>
              <a:rPr lang="pl-PL" sz="2800" dirty="0">
                <a:latin typeface="Comic Sans MS"/>
                <a:ea typeface="Calibri" panose="020F0502020204030204"/>
                <a:cs typeface="Calibri" panose="020F0502020204030204"/>
              </a:rPr>
              <a:t>Do sprzątania</a:t>
            </a:r>
          </a:p>
          <a:p>
            <a:pPr marL="285750" indent="-285750">
              <a:buFont typeface="Wingdings"/>
              <a:buChar char="Ø"/>
            </a:pPr>
            <a:r>
              <a:rPr lang="pl-PL" sz="2800" dirty="0">
                <a:latin typeface="Comic Sans MS"/>
                <a:ea typeface="Calibri" panose="020F0502020204030204"/>
                <a:cs typeface="Calibri" panose="020F0502020204030204"/>
              </a:rPr>
              <a:t>Do podlewania roślin</a:t>
            </a:r>
          </a:p>
          <a:p>
            <a:pPr marL="285750" indent="-285750">
              <a:buFont typeface="Wingdings"/>
              <a:buChar char="Ø"/>
            </a:pPr>
            <a:r>
              <a:rPr lang="pl-PL" sz="2800" dirty="0">
                <a:latin typeface="Comic Sans MS"/>
                <a:ea typeface="Calibri" panose="020F0502020204030204"/>
                <a:cs typeface="Calibri" panose="020F0502020204030204"/>
              </a:rPr>
              <a:t>Do picia</a:t>
            </a:r>
          </a:p>
          <a:p>
            <a:pPr marL="285750" indent="-285750">
              <a:buFont typeface="Wingdings"/>
              <a:buChar char="Ø"/>
            </a:pPr>
            <a:r>
              <a:rPr lang="pl-PL" sz="2800" dirty="0">
                <a:latin typeface="Comic Sans MS"/>
                <a:ea typeface="Calibri" panose="020F0502020204030204"/>
                <a:cs typeface="Calibri" panose="020F0502020204030204"/>
              </a:rPr>
              <a:t>Do mycia gąbek itp.</a:t>
            </a:r>
          </a:p>
        </p:txBody>
      </p:sp>
    </p:spTree>
    <p:extLst>
      <p:ext uri="{BB962C8B-B14F-4D97-AF65-F5344CB8AC3E}">
        <p14:creationId xmlns:p14="http://schemas.microsoft.com/office/powerpoint/2010/main" val="4235195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4808A4-6339-2DC6-FE05-71DC6D0CA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7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omic Sans MS"/>
                <a:ea typeface="Calibri Light"/>
                <a:cs typeface="Calibri Light"/>
              </a:rPr>
              <a:t>Jakie jest dzienne zużycie wody w szkole?</a:t>
            </a:r>
            <a:endParaRPr lang="pl-PL" dirty="0">
              <a:latin typeface="Comic Sans M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A3E4E6-2887-351B-4E2E-B354A0685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569"/>
            <a:ext cx="10501223" cy="50414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Toaleta: 220 osób x 2 spłukania dziennie = 440 spłukań dziennie x 9 litrów = </a:t>
            </a:r>
            <a:r>
              <a:rPr lang="pl-PL" b="1" dirty="0">
                <a:latin typeface="Comic Sans MS"/>
                <a:ea typeface="Calibri" panose="020F0502020204030204"/>
                <a:cs typeface="Calibri" panose="020F0502020204030204"/>
              </a:rPr>
              <a:t>3960 Litrów!</a:t>
            </a:r>
            <a:endParaRPr lang="pl-PL" dirty="0">
              <a:latin typeface="Comic Sans MS"/>
              <a:ea typeface="Calibri" panose="020F0502020204030204"/>
              <a:cs typeface="Calibri" panose="020F0502020204030204"/>
            </a:endParaRPr>
          </a:p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Mycie rąk: 3 litry x 220 osób = </a:t>
            </a:r>
            <a:r>
              <a:rPr lang="pl-PL" b="1" dirty="0">
                <a:latin typeface="Comic Sans MS"/>
                <a:ea typeface="Calibri" panose="020F0502020204030204"/>
                <a:cs typeface="Calibri" panose="020F0502020204030204"/>
              </a:rPr>
              <a:t>660 Litrów</a:t>
            </a:r>
          </a:p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Płukanie gąbek: 0.5 litra x 5 razy dziennie = </a:t>
            </a:r>
            <a:r>
              <a:rPr lang="pl-PL" b="1" dirty="0">
                <a:latin typeface="Comic Sans MS"/>
                <a:ea typeface="Calibri" panose="020F0502020204030204"/>
                <a:cs typeface="Calibri" panose="020F0502020204030204"/>
              </a:rPr>
              <a:t>2,5 Litra </a:t>
            </a: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x 4 sale = </a:t>
            </a:r>
            <a:r>
              <a:rPr lang="pl-PL" b="1" dirty="0">
                <a:latin typeface="Comic Sans MS"/>
                <a:ea typeface="Calibri" panose="020F0502020204030204"/>
                <a:cs typeface="Calibri" panose="020F0502020204030204"/>
              </a:rPr>
              <a:t>10 Litrów</a:t>
            </a:r>
            <a:endParaRPr lang="pl-PL" b="1">
              <a:latin typeface="Comic Sans MS"/>
              <a:ea typeface="Calibri" panose="020F0502020204030204"/>
              <a:cs typeface="Calibri" panose="020F0502020204030204"/>
            </a:endParaRPr>
          </a:p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Sprzątanie: 12 Litrów x 2 wiadra = </a:t>
            </a:r>
            <a:r>
              <a:rPr lang="pl-PL" b="1" dirty="0">
                <a:latin typeface="Comic Sans MS"/>
                <a:ea typeface="Calibri" panose="020F0502020204030204"/>
                <a:cs typeface="Calibri" panose="020F0502020204030204"/>
              </a:rPr>
              <a:t>24 Litry</a:t>
            </a:r>
          </a:p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Płukanie szmatek: 20 litrów</a:t>
            </a:r>
          </a:p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Kwiaty: 1 Litr</a:t>
            </a:r>
          </a:p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Czajnik w pokoju </a:t>
            </a:r>
            <a:r>
              <a:rPr lang="pl-PL" dirty="0" err="1">
                <a:latin typeface="Comic Sans MS"/>
                <a:ea typeface="Calibri" panose="020F0502020204030204"/>
                <a:cs typeface="Calibri" panose="020F0502020204030204"/>
              </a:rPr>
              <a:t>nauczycielkim</a:t>
            </a: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: 5 litrów</a:t>
            </a:r>
          </a:p>
          <a:p>
            <a:pPr marL="457200" indent="-457200" algn="ctr">
              <a:buFont typeface="Wingdings" panose="020B0604020202020204" pitchFamily="34" charset="0"/>
              <a:buChar char="Ø"/>
            </a:pPr>
            <a:r>
              <a:rPr lang="pl-PL" dirty="0">
                <a:latin typeface="Comic Sans MS"/>
                <a:ea typeface="Calibri" panose="020F0502020204030204"/>
                <a:cs typeface="Calibri" panose="020F0502020204030204"/>
              </a:rPr>
              <a:t>Bidony: 84 Litry</a:t>
            </a:r>
          </a:p>
          <a:p>
            <a:pPr marL="457200" indent="-457200" algn="ctr">
              <a:buFont typeface="Wingdings" panose="020B0604020202020204" pitchFamily="34" charset="0"/>
              <a:buChar char="Ø"/>
            </a:pPr>
            <a:endParaRPr lang="pl-PL" b="1" dirty="0">
              <a:latin typeface="Comic Sans MS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6164968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BED3E80-E38B-F99F-B5C2-C52051211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WODA PITNA</a:t>
            </a:r>
          </a:p>
        </p:txBody>
      </p:sp>
    </p:spTree>
    <p:extLst>
      <p:ext uri="{BB962C8B-B14F-4D97-AF65-F5344CB8AC3E}">
        <p14:creationId xmlns:p14="http://schemas.microsoft.com/office/powerpoint/2010/main" val="981490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2DAAA36-9338-A55E-D54A-7208F24E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pl-PL" sz="5400" b="1">
                <a:latin typeface="Comic Sans MS"/>
                <a:ea typeface="Calibri Light"/>
                <a:cs typeface="Calibri Light"/>
              </a:rPr>
              <a:t>Czy w szkole dostępna jest woda do picia?</a:t>
            </a:r>
            <a:endParaRPr lang="pl-PL" sz="5400" b="1">
              <a:latin typeface="Comic Sans MS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7C97D9-0ED9-A49E-A1EF-1B354CE98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pl-PL" sz="4800" dirty="0">
                <a:latin typeface="Comic Sans MS"/>
                <a:ea typeface="Calibri"/>
                <a:cs typeface="Calibri"/>
              </a:rPr>
              <a:t>Tak</a:t>
            </a:r>
          </a:p>
          <a:p>
            <a:pPr marL="0" indent="0">
              <a:buNone/>
            </a:pPr>
            <a:r>
              <a:rPr lang="pl-PL" sz="4800" dirty="0">
                <a:latin typeface="Comic Sans MS"/>
                <a:ea typeface="Calibri"/>
                <a:cs typeface="Calibri"/>
              </a:rPr>
              <a:t>W naszej szkole jest </a:t>
            </a:r>
          </a:p>
          <a:p>
            <a:pPr marL="0" indent="0">
              <a:buNone/>
            </a:pPr>
            <a:r>
              <a:rPr lang="pl-PL" sz="4800" dirty="0">
                <a:latin typeface="Comic Sans MS"/>
                <a:ea typeface="Calibri"/>
                <a:cs typeface="Calibri"/>
              </a:rPr>
              <a:t>dostępna woda pitna.</a:t>
            </a:r>
            <a:endParaRPr lang="pl-PL" sz="4800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735381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62478CC-B085-8F35-50B1-AE0F362C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7" y="1153572"/>
            <a:ext cx="3200400" cy="446116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Jakie są źródła wody pitnej w naszej szkole?</a:t>
            </a:r>
            <a:endParaRPr lang="pl-PL">
              <a:latin typeface="Comic Sans M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EFE251-C33D-EA62-3905-491863717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buFont typeface="Wingdings" panose="020B0604020202020204" pitchFamily="34" charset="0"/>
              <a:buChar char="Ø"/>
            </a:pPr>
            <a:r>
              <a:rPr lang="pl-PL" sz="4400" b="1" dirty="0">
                <a:latin typeface="Comic Sans MS"/>
                <a:ea typeface="Calibri" panose="020F0502020204030204"/>
                <a:cs typeface="Calibri" panose="020F0502020204030204"/>
              </a:rPr>
              <a:t>Automat z żywnością.</a:t>
            </a:r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pl-PL" sz="4400" b="1" dirty="0">
                <a:latin typeface="Comic Sans MS"/>
                <a:ea typeface="Calibri" panose="020F0502020204030204"/>
                <a:cs typeface="Calibri" panose="020F0502020204030204"/>
              </a:rPr>
              <a:t>Kranówka</a:t>
            </a:r>
          </a:p>
        </p:txBody>
      </p:sp>
    </p:spTree>
    <p:extLst>
      <p:ext uri="{BB962C8B-B14F-4D97-AF65-F5344CB8AC3E}">
        <p14:creationId xmlns:p14="http://schemas.microsoft.com/office/powerpoint/2010/main" val="417405588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069D002-C4EC-EAF4-2AEA-04FD4E7BC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pPr algn="ctr"/>
            <a:r>
              <a:rPr lang="pl-PL" sz="4800" b="1" dirty="0">
                <a:ea typeface="Calibri Light"/>
                <a:cs typeface="Calibri Light"/>
              </a:rPr>
              <a:t>Ile jest i jakie źródła wody pitnej są w naszej szkole?</a:t>
            </a:r>
            <a:endParaRPr lang="pl-PL" sz="4800" dirty="0">
              <a:ea typeface="Calibri Light" panose="020F0302020204030204"/>
              <a:cs typeface="Calibri Light" panose="020F0302020204030204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Symbol zastępczy zawartości 2">
            <a:extLst>
              <a:ext uri="{FF2B5EF4-FFF2-40B4-BE49-F238E27FC236}">
                <a16:creationId xmlns:a16="http://schemas.microsoft.com/office/drawing/2014/main" id="{EDDF5077-3B57-3F33-8288-5CC487EC58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0522282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40715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2C2D604-1E14-8978-2E38-CB253B1B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22" y="1195905"/>
            <a:ext cx="3412066" cy="4461163"/>
          </a:xfrm>
        </p:spPr>
        <p:txBody>
          <a:bodyPr>
            <a:normAutofit/>
          </a:bodyPr>
          <a:lstStyle/>
          <a:p>
            <a:pPr algn="ctr"/>
            <a:r>
              <a:rPr lang="pl-PL" sz="3700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Czy liczba źródeł wody pitnej w szkole jest wystarczająca?</a:t>
            </a:r>
            <a:endParaRPr lang="pl-PL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89C952-0BC4-0D74-30A7-DF6B7F98B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l-PL" sz="4400" b="1" dirty="0">
                <a:ea typeface="Calibri"/>
                <a:cs typeface="Calibri"/>
              </a:rPr>
              <a:t>Według nas liczba źródeł wody jest wystarczająca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689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68C4AE-EB87-170B-9A0B-DB45B6F5A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0820" y="741391"/>
            <a:ext cx="6705206" cy="16162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l-PL" sz="3200" b="1" dirty="0">
                <a:latin typeface="Comic Sans MS"/>
                <a:ea typeface="Calibri Light"/>
                <a:cs typeface="Calibri Light"/>
              </a:rPr>
              <a:t>Czy uczniowie widzą potrzebę zwiększenia/</a:t>
            </a:r>
            <a:r>
              <a:rPr lang="pl-PL" sz="3200" b="1" dirty="0" err="1">
                <a:latin typeface="Comic Sans MS"/>
                <a:ea typeface="Calibri Light"/>
                <a:cs typeface="Calibri Light"/>
              </a:rPr>
              <a:t>zmiejszenia</a:t>
            </a:r>
            <a:r>
              <a:rPr lang="pl-PL" sz="3200" b="1" dirty="0">
                <a:latin typeface="Comic Sans MS"/>
                <a:ea typeface="Calibri Light"/>
                <a:cs typeface="Calibri Light"/>
              </a:rPr>
              <a:t> liczby źródeł wody w szkole?</a:t>
            </a:r>
            <a:endParaRPr lang="pl-PL" sz="3200" b="1">
              <a:latin typeface="Comic Sans MS"/>
              <a:ea typeface="Calibri Light"/>
              <a:cs typeface="Calibri Ligh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7ED9EE-380C-224B-8619-61C6C01B1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EA0657-2676-EBD0-330D-2DE1D716D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BD4BE5-70D5-796C-F818-10F0570E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7AD597D2-5FC0-FCC2-2ADE-74C03ADB9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99843"/>
              </p:ext>
            </p:extLst>
          </p:nvPr>
        </p:nvGraphicFramePr>
        <p:xfrm>
          <a:off x="1312333" y="3090333"/>
          <a:ext cx="9914427" cy="1957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4809">
                  <a:extLst>
                    <a:ext uri="{9D8B030D-6E8A-4147-A177-3AD203B41FA5}">
                      <a16:colId xmlns:a16="http://schemas.microsoft.com/office/drawing/2014/main" val="733239332"/>
                    </a:ext>
                  </a:extLst>
                </a:gridCol>
                <a:gridCol w="3304809">
                  <a:extLst>
                    <a:ext uri="{9D8B030D-6E8A-4147-A177-3AD203B41FA5}">
                      <a16:colId xmlns:a16="http://schemas.microsoft.com/office/drawing/2014/main" val="1378146250"/>
                    </a:ext>
                  </a:extLst>
                </a:gridCol>
                <a:gridCol w="3304809">
                  <a:extLst>
                    <a:ext uri="{9D8B030D-6E8A-4147-A177-3AD203B41FA5}">
                      <a16:colId xmlns:a16="http://schemas.microsoft.com/office/drawing/2014/main" val="870572127"/>
                    </a:ext>
                  </a:extLst>
                </a:gridCol>
              </a:tblGrid>
              <a:tr h="973666">
                <a:tc>
                  <a:txBody>
                    <a:bodyPr/>
                    <a:lstStyle/>
                    <a:p>
                      <a:pPr algn="ctr"/>
                      <a:r>
                        <a:rPr lang="pl-PL" sz="3300" dirty="0"/>
                        <a:t>Zwiększenia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300" dirty="0"/>
                        <a:t>Nie zmienianie niczego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300" dirty="0" err="1"/>
                        <a:t>Zmiejszenia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2437818399"/>
                  </a:ext>
                </a:extLst>
              </a:tr>
              <a:tr h="784291">
                <a:tc>
                  <a:txBody>
                    <a:bodyPr/>
                    <a:lstStyle/>
                    <a:p>
                      <a:pPr algn="ctr"/>
                      <a:r>
                        <a:rPr lang="pl-PL" sz="3300" dirty="0"/>
                        <a:t>Ok. 50%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300" dirty="0"/>
                        <a:t>Ok. 40%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300" dirty="0"/>
                        <a:t>Ok. 10%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3024159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01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91CA5AD-11AE-2582-A386-BE65870D4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WODA</a:t>
            </a:r>
            <a:b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</a:b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ZADANIE RACHUNKOWE</a:t>
            </a:r>
          </a:p>
        </p:txBody>
      </p:sp>
    </p:spTree>
    <p:extLst>
      <p:ext uri="{BB962C8B-B14F-4D97-AF65-F5344CB8AC3E}">
        <p14:creationId xmlns:p14="http://schemas.microsoft.com/office/powerpoint/2010/main" val="527606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2372EA1-EDDA-A8D6-C699-B1ADFC546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51" y="1196704"/>
            <a:ext cx="3200400" cy="446116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Ile razy dziennie korzysta się z jednej toalety?</a:t>
            </a:r>
            <a:endParaRPr lang="pl-PL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A20694-B859-B851-B205-C1DA36F72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1648" y="591344"/>
            <a:ext cx="7956037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l-PL" sz="4400" b="1" dirty="0">
                <a:latin typeface="Comic Sans MS"/>
                <a:ea typeface="Calibri"/>
                <a:cs typeface="Calibri"/>
              </a:rPr>
              <a:t>Z jednej toalety korzysta się około</a:t>
            </a:r>
            <a:endParaRPr lang="pl-PL" sz="4400" dirty="0">
              <a:latin typeface="Comic Sans MS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pl-PL" sz="4400" b="1" dirty="0">
                <a:latin typeface="Comic Sans MS"/>
                <a:ea typeface="Calibri"/>
                <a:cs typeface="Calibri"/>
              </a:rPr>
              <a:t>9 razy</a:t>
            </a:r>
          </a:p>
        </p:txBody>
      </p:sp>
    </p:spTree>
    <p:extLst>
      <p:ext uri="{BB962C8B-B14F-4D97-AF65-F5344CB8AC3E}">
        <p14:creationId xmlns:p14="http://schemas.microsoft.com/office/powerpoint/2010/main" val="13795424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5649778-55FB-5E4A-0BF4-6F821C470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51" y="591344"/>
            <a:ext cx="3200400" cy="5585619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Ile litrów wody mieści się w jednej spłuczce oraz ile ma ona przycisków?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C7D0A9-090A-011F-B61B-35B2DB5DF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6000" dirty="0">
                <a:latin typeface="Comic Sans MS"/>
                <a:ea typeface="Calibri"/>
                <a:cs typeface="Calibri"/>
              </a:rPr>
              <a:t>W spłuczce mieści się 9 litrów wody. Ma ona jeden przycisk.</a:t>
            </a:r>
          </a:p>
        </p:txBody>
      </p:sp>
    </p:spTree>
    <p:extLst>
      <p:ext uri="{BB962C8B-B14F-4D97-AF65-F5344CB8AC3E}">
        <p14:creationId xmlns:p14="http://schemas.microsoft.com/office/powerpoint/2010/main" val="1136374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EDB22A-9EDC-27FC-AE60-AD4B6D8B1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55" y="1190109"/>
            <a:ext cx="3240506" cy="4064628"/>
          </a:xfrm>
        </p:spPr>
        <p:txBody>
          <a:bodyPr>
            <a:normAutofit/>
          </a:bodyPr>
          <a:lstStyle/>
          <a:p>
            <a:pPr algn="ctr"/>
            <a:r>
              <a:rPr lang="pl-PL" sz="4100" b="1">
                <a:solidFill>
                  <a:srgbClr val="FFFFFF"/>
                </a:solidFill>
                <a:latin typeface="Comic Sans MS"/>
                <a:ea typeface="Calibri Light"/>
                <a:cs typeface="Calibri Light"/>
              </a:rPr>
              <a:t>Ile wody zużywa się we wszystkich toaletach w ciągu dnia?</a:t>
            </a:r>
            <a:endParaRPr lang="pl-PL" sz="4100">
              <a:solidFill>
                <a:srgbClr val="FFFFFF"/>
              </a:solidFill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04340E-75DD-3797-9D63-DF4D4DF61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4114" y="1971069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pl-PL" sz="4400" b="1" dirty="0">
                <a:latin typeface="Comic Sans MS"/>
                <a:ea typeface="Calibri" panose="020F0502020204030204"/>
                <a:cs typeface="Calibri" panose="020F0502020204030204"/>
              </a:rPr>
              <a:t>Zużycie wody we wszystkich toaletach wynosi ok. 1368 Litrów</a:t>
            </a:r>
            <a:endParaRPr lang="pl-PL" sz="4400" b="1">
              <a:latin typeface="Comic Sans M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71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5649778-55FB-5E4A-0BF4-6F821C470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51" y="591344"/>
            <a:ext cx="3200400" cy="558561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pl-PL" sz="3600" dirty="0">
                <a:solidFill>
                  <a:srgbClr val="000000"/>
                </a:solidFill>
                <a:latin typeface="Comic Sans MS"/>
                <a:ea typeface="Calibri Light"/>
                <a:cs typeface="Calibri Light"/>
              </a:rPr>
              <a:t>Czy można zaoszczędzić wodę, jeśli się pamięta, aby przyciskać większy przycisk tylko wtedy, gdy rzeczywiście potrzeba?</a:t>
            </a:r>
            <a:endParaRPr lang="pl-PL" sz="3600">
              <a:ea typeface="Calibri Light"/>
              <a:cs typeface="Calibri Light"/>
            </a:endParaRPr>
          </a:p>
          <a:p>
            <a:pPr algn="ctr"/>
            <a:endParaRPr lang="pl-PL" sz="4000" dirty="0">
              <a:solidFill>
                <a:srgbClr val="FFFFFF"/>
              </a:solidFill>
              <a:latin typeface="Comic Sans MS"/>
              <a:ea typeface="Calibri Light"/>
              <a:cs typeface="Calibri Light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C7D0A9-090A-011F-B61B-35B2DB5DF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pl-PL" sz="6000" dirty="0">
                <a:latin typeface="Comic Sans MS"/>
                <a:ea typeface="Calibri"/>
                <a:cs typeface="Calibri"/>
              </a:rPr>
              <a:t>Można zaoszczędzić wodę, jeśli się pamięta, aby przyciskać większy przycisk gdy rzeczywiście jest taka potrzeba.</a:t>
            </a:r>
          </a:p>
        </p:txBody>
      </p:sp>
    </p:spTree>
    <p:extLst>
      <p:ext uri="{BB962C8B-B14F-4D97-AF65-F5344CB8AC3E}">
        <p14:creationId xmlns:p14="http://schemas.microsoft.com/office/powerpoint/2010/main" val="2767500110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0E426A1-5125-4273-C5D7-23F5598A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2232693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KONIEC</a:t>
            </a:r>
            <a:br>
              <a:rPr lang="en-US" sz="6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</a:br>
            <a:br>
              <a:rPr lang="en-US" sz="6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</a:br>
            <a:r>
              <a:rPr lang="en-US" sz="4000" b="1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Wykonana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 </a:t>
            </a:r>
            <a:r>
              <a:rPr lang="en-US" sz="4000" b="1" err="1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przez</a:t>
            </a: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:</a:t>
            </a:r>
            <a:br>
              <a:rPr lang="en-US" sz="4000" b="1" dirty="0">
                <a:latin typeface="Comic Sans MS"/>
                <a:ea typeface="Calibri Light"/>
                <a:cs typeface="Calibri Light"/>
              </a:rPr>
            </a:b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/>
                <a:ea typeface="Calibri Light"/>
                <a:cs typeface="Calibri Light"/>
              </a:rPr>
              <a:t>8a</a:t>
            </a:r>
            <a:endParaRPr lang="en-US" sz="6000" b="1" dirty="0">
              <a:solidFill>
                <a:schemeClr val="bg1">
                  <a:lumMod val="95000"/>
                  <a:lumOff val="5000"/>
                </a:schemeClr>
              </a:solidFill>
              <a:latin typeface="Comic Sans MS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32266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22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Office Theme</vt:lpstr>
      <vt:lpstr>SZKOLNY AUDYT KLIMATYCZNY</vt:lpstr>
      <vt:lpstr>WODA Użytkownicy-kto korzysta z wody w szkole?</vt:lpstr>
      <vt:lpstr>Użytkownicy: kto korzysta z wody?</vt:lpstr>
      <vt:lpstr>Ile razy w ciągu tygodnia myte są podłogi?</vt:lpstr>
      <vt:lpstr>Jak często i w jakim stopniu korzystamy z wody w naszej szkole?</vt:lpstr>
      <vt:lpstr>Ile razy jest wymieniana woda we wiadrze ekipy sprzątającej?</vt:lpstr>
      <vt:lpstr>Ile litrów wody zużywa ekipa sprzątająca?</vt:lpstr>
      <vt:lpstr>WODA Potrzeby I nawyki</vt:lpstr>
      <vt:lpstr>W jaki sposób korzystamy z wody?</vt:lpstr>
      <vt:lpstr>Jakie jest dzienne zużycie wody w szkole?</vt:lpstr>
      <vt:lpstr>WODA PITNA</vt:lpstr>
      <vt:lpstr>Czy w szkole dostępna jest woda do picia?</vt:lpstr>
      <vt:lpstr>Jakie są źródła wody pitnej w naszej szkole?</vt:lpstr>
      <vt:lpstr>Ile jest i jakie źródła wody pitnej są w naszej szkole?</vt:lpstr>
      <vt:lpstr>Czy liczba źródeł wody pitnej w szkole jest wystarczająca?</vt:lpstr>
      <vt:lpstr>Czy uczniowie widzą potrzebę zwiększenia/zmiejszenia liczby źródeł wody w szkole?</vt:lpstr>
      <vt:lpstr>WODA ZADANIE RACHUNKOWE</vt:lpstr>
      <vt:lpstr>Ile razy dziennie korzysta się z jednej toalety?</vt:lpstr>
      <vt:lpstr>Ile litrów wody mieści się w jednej spłuczce oraz ile ma ona przycisków?</vt:lpstr>
      <vt:lpstr>Ile wody zużywa się we wszystkich toaletach w ciągu dnia?</vt:lpstr>
      <vt:lpstr>Czy można zaoszczędzić wodę, jeśli się pamięta, aby przyciskać większy przycisk tylko wtedy, gdy rzeczywiście potrzeba? </vt:lpstr>
      <vt:lpstr>KONIEC  Wykonana przez: 8a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655</cp:revision>
  <dcterms:created xsi:type="dcterms:W3CDTF">2023-10-24T06:20:26Z</dcterms:created>
  <dcterms:modified xsi:type="dcterms:W3CDTF">2023-10-24T08:04:27Z</dcterms:modified>
</cp:coreProperties>
</file>