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98" d="100"/>
          <a:sy n="98" d="100"/>
        </p:scale>
        <p:origin x="132" y="3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l-PL" dirty="0"/>
              <a:t>ULUBIONY</a:t>
            </a:r>
            <a:r>
              <a:rPr lang="pl-PL" baseline="0" dirty="0"/>
              <a:t> PARADOKUMENT</a:t>
            </a:r>
            <a:endParaRPr lang="pl-PL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Ukryta prawda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Arkusz1!$A$2</c:f>
              <c:strCache>
                <c:ptCount val="1"/>
                <c:pt idx="0">
                  <c:v>LICZBA OSÓB</c:v>
                </c:pt>
              </c:strCache>
            </c:strRef>
          </c:cat>
          <c:val>
            <c:numRef>
              <c:f>Arkusz1!$B$2</c:f>
              <c:numCache>
                <c:formatCode>General</c:formatCode>
                <c:ptCount val="1"/>
                <c:pt idx="0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011-4FCF-844C-10E4FB41D175}"/>
            </c:ext>
          </c:extLst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Dlaczego ja?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Arkusz1!$A$2</c:f>
              <c:strCache>
                <c:ptCount val="1"/>
                <c:pt idx="0">
                  <c:v>LICZBA OSÓB</c:v>
                </c:pt>
              </c:strCache>
            </c:strRef>
          </c:cat>
          <c:val>
            <c:numRef>
              <c:f>Arkusz1!$C$2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011-4FCF-844C-10E4FB41D175}"/>
            </c:ext>
          </c:extLst>
        </c:ser>
        <c:ser>
          <c:idx val="2"/>
          <c:order val="2"/>
          <c:tx>
            <c:strRef>
              <c:f>Arkusz1!$D$1</c:f>
              <c:strCache>
                <c:ptCount val="1"/>
                <c:pt idx="0">
                  <c:v>Trudne Sprawy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Arkusz1!$A$2</c:f>
              <c:strCache>
                <c:ptCount val="1"/>
                <c:pt idx="0">
                  <c:v>LICZBA OSÓB</c:v>
                </c:pt>
              </c:strCache>
            </c:strRef>
          </c:cat>
          <c:val>
            <c:numRef>
              <c:f>Arkusz1!$D$2</c:f>
              <c:numCache>
                <c:formatCode>General</c:formatCode>
                <c:ptCount val="1"/>
                <c:pt idx="0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011-4FCF-844C-10E4FB41D175}"/>
            </c:ext>
          </c:extLst>
        </c:ser>
        <c:ser>
          <c:idx val="3"/>
          <c:order val="3"/>
          <c:tx>
            <c:strRef>
              <c:f>Arkusz1!$E$1</c:f>
              <c:strCache>
                <c:ptCount val="1"/>
                <c:pt idx="0">
                  <c:v>Lombard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Arkusz1!$A$2</c:f>
              <c:strCache>
                <c:ptCount val="1"/>
                <c:pt idx="0">
                  <c:v>LICZBA OSÓB</c:v>
                </c:pt>
              </c:strCache>
            </c:strRef>
          </c:cat>
          <c:val>
            <c:numRef>
              <c:f>Arkusz1!$E$2</c:f>
              <c:numCache>
                <c:formatCode>General</c:formatCode>
                <c:ptCount val="1"/>
                <c:pt idx="0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011-4FCF-844C-10E4FB41D175}"/>
            </c:ext>
          </c:extLst>
        </c:ser>
        <c:ser>
          <c:idx val="4"/>
          <c:order val="4"/>
          <c:tx>
            <c:strRef>
              <c:f>Arkusz1!$F$1</c:f>
              <c:strCache>
                <c:ptCount val="1"/>
                <c:pt idx="0">
                  <c:v>Szkola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Arkusz1!$A$2</c:f>
              <c:strCache>
                <c:ptCount val="1"/>
                <c:pt idx="0">
                  <c:v>LICZBA OSÓB</c:v>
                </c:pt>
              </c:strCache>
            </c:strRef>
          </c:cat>
          <c:val>
            <c:numRef>
              <c:f>Arkusz1!$F$2</c:f>
              <c:numCache>
                <c:formatCode>General</c:formatCode>
                <c:ptCount val="1"/>
                <c:pt idx="0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011-4FCF-844C-10E4FB41D175}"/>
            </c:ext>
          </c:extLst>
        </c:ser>
        <c:ser>
          <c:idx val="5"/>
          <c:order val="5"/>
          <c:tx>
            <c:strRef>
              <c:f>Arkusz1!$G$1</c:f>
              <c:strCache>
                <c:ptCount val="1"/>
                <c:pt idx="0">
                  <c:v>Sekrety Rodziny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Arkusz1!$A$2</c:f>
              <c:strCache>
                <c:ptCount val="1"/>
                <c:pt idx="0">
                  <c:v>LICZBA OSÓB</c:v>
                </c:pt>
              </c:strCache>
            </c:strRef>
          </c:cat>
          <c:val>
            <c:numRef>
              <c:f>Arkusz1!$G$2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011-4FCF-844C-10E4FB41D175}"/>
            </c:ext>
          </c:extLst>
        </c:ser>
        <c:ser>
          <c:idx val="6"/>
          <c:order val="6"/>
          <c:tx>
            <c:strRef>
              <c:f>Arkusz1!$H$1</c:f>
              <c:strCache>
                <c:ptCount val="1"/>
                <c:pt idx="0">
                  <c:v>Inne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Arkusz1!$A$2</c:f>
              <c:strCache>
                <c:ptCount val="1"/>
                <c:pt idx="0">
                  <c:v>LICZBA OSÓB</c:v>
                </c:pt>
              </c:strCache>
            </c:strRef>
          </c:cat>
          <c:val>
            <c:numRef>
              <c:f>Arkusz1!$H$2</c:f>
              <c:numCache>
                <c:formatCode>General</c:formatCode>
                <c:ptCount val="1"/>
                <c:pt idx="0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011-4FCF-844C-10E4FB41D175}"/>
            </c:ext>
          </c:extLst>
        </c:ser>
        <c:ser>
          <c:idx val="7"/>
          <c:order val="7"/>
          <c:tx>
            <c:strRef>
              <c:f>Arkusz1!$I$1</c:f>
              <c:strCache>
                <c:ptCount val="1"/>
                <c:pt idx="0">
                  <c:v>Nie oglądam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Arkusz1!$A$2</c:f>
              <c:strCache>
                <c:ptCount val="1"/>
                <c:pt idx="0">
                  <c:v>LICZBA OSÓB</c:v>
                </c:pt>
              </c:strCache>
            </c:strRef>
          </c:cat>
          <c:val>
            <c:numRef>
              <c:f>Arkusz1!$I$2</c:f>
              <c:numCache>
                <c:formatCode>General</c:formatCode>
                <c:ptCount val="1"/>
                <c:pt idx="0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D011-4FCF-844C-10E4FB41D1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899904528"/>
        <c:axId val="860081616"/>
      </c:barChart>
      <c:catAx>
        <c:axId val="899904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860081616"/>
        <c:crosses val="autoZero"/>
        <c:auto val="1"/>
        <c:lblAlgn val="ctr"/>
        <c:lblOffset val="100"/>
        <c:tickMarkSkip val="1"/>
        <c:noMultiLvlLbl val="0"/>
      </c:catAx>
      <c:valAx>
        <c:axId val="860081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899904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Arkusz1!$B$1</c:f>
              <c:strCache>
                <c:ptCount val="1"/>
                <c:pt idx="0">
                  <c:v>Liczba osób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Arkusz1!$A$2:$A$9</c:f>
              <c:strCache>
                <c:ptCount val="8"/>
                <c:pt idx="0">
                  <c:v>Ukryta Prawda</c:v>
                </c:pt>
                <c:pt idx="1">
                  <c:v>Dlaczego ja?</c:v>
                </c:pt>
                <c:pt idx="2">
                  <c:v>Trudne Sprawy</c:v>
                </c:pt>
                <c:pt idx="3">
                  <c:v>Lombard</c:v>
                </c:pt>
                <c:pt idx="4">
                  <c:v>Szkoła</c:v>
                </c:pt>
                <c:pt idx="5">
                  <c:v>Sekrety Rodziny</c:v>
                </c:pt>
                <c:pt idx="6">
                  <c:v>Inne</c:v>
                </c:pt>
                <c:pt idx="7">
                  <c:v>Nie Dotyczy</c:v>
                </c:pt>
              </c:strCache>
            </c:strRef>
          </c:cat>
          <c:val>
            <c:numRef>
              <c:f>Arkusz1!$B$2:$B$9</c:f>
              <c:numCache>
                <c:formatCode>General</c:formatCode>
                <c:ptCount val="8"/>
                <c:pt idx="0">
                  <c:v>17</c:v>
                </c:pt>
                <c:pt idx="1">
                  <c:v>5</c:v>
                </c:pt>
                <c:pt idx="2">
                  <c:v>12</c:v>
                </c:pt>
                <c:pt idx="3">
                  <c:v>18</c:v>
                </c:pt>
                <c:pt idx="4">
                  <c:v>19</c:v>
                </c:pt>
                <c:pt idx="5">
                  <c:v>0</c:v>
                </c:pt>
                <c:pt idx="6">
                  <c:v>13</c:v>
                </c:pt>
                <c:pt idx="7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1C1-450D-BC79-28C60B5822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27766C0-3E33-B63D-ED94-9425033C69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B0E69FC5-C7A0-6881-BDF2-F79E574F25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55229564-5BA7-A3FE-4F5C-CE22DC2E52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CD096-F9DA-4E2D-9FE6-E31DAC9C48F9}" type="datetimeFigureOut">
              <a:rPr lang="pl-PL" smtClean="0"/>
              <a:t>27.09.2023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D322D373-7E67-41AF-B2FB-AEC5A78605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F0461E81-A64F-345A-B18F-02D6EC9876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E3C7F-48D5-410D-A052-9FED9CE9060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665748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921E92-6962-912A-9E9A-6E015734D1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B1F4868-C76E-1A51-F308-74788759B9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E3633BCC-55B4-AA4D-FB7E-F8CDA573DF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CD096-F9DA-4E2D-9FE6-E31DAC9C48F9}" type="datetimeFigureOut">
              <a:rPr lang="pl-PL" smtClean="0"/>
              <a:t>27.09.2023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DFB4392-19B7-CBB4-8A54-F175EC7E19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25EB93DF-6EA6-6DEA-D550-C222D37D5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E3C7F-48D5-410D-A052-9FED9CE9060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60744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7E3AB87-3059-7934-7CBD-EA0A30922B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405897EA-937C-32C4-D1F1-C42EC04326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06D1B79D-787A-FA37-4597-4B1DD6C128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CD096-F9DA-4E2D-9FE6-E31DAC9C48F9}" type="datetimeFigureOut">
              <a:rPr lang="pl-PL" smtClean="0"/>
              <a:t>27.09.2023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7E2699D2-4752-2E8C-5374-41690DA5EF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8A420AA-75BE-9BCF-F9FB-764AB58B1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E3C7F-48D5-410D-A052-9FED9CE9060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282346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49797F8-F790-FF35-5521-0722527734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DBDD2B7-1308-527A-93F2-49915FC746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94BEA9DA-C025-BD9D-3643-C11EEDFFCA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D76EEF55-A981-A260-1398-D67EAFEB46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CD096-F9DA-4E2D-9FE6-E31DAC9C48F9}" type="datetimeFigureOut">
              <a:rPr lang="pl-PL" smtClean="0"/>
              <a:t>27.09.2023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CF772379-015F-0682-45DE-D34B7CA7CB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3E0C35FC-DFA4-F346-3F72-6DC09F0EA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E3C7F-48D5-410D-A052-9FED9CE9060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615989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0C050FF-EDED-95FA-6984-5F3C6AA3AA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81FDC630-9613-E908-96AB-08ABAE8AAA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D4B14DA2-AE2F-B00F-CEE1-A351690DFB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6E5B52F3-1D1A-7C5A-B709-9BF1CD42F4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BAF9A7FF-448D-F21A-D9C7-F9BE883C912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981606D9-DD69-BF33-E7EA-9C081B6219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CD096-F9DA-4E2D-9FE6-E31DAC9C48F9}" type="datetimeFigureOut">
              <a:rPr lang="pl-PL" smtClean="0"/>
              <a:t>27.09.2023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7F5D3108-627F-2E2C-3FA2-FEE81A9C0C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C3B50AF0-426E-9C2C-1412-0883AE0B0B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E3C7F-48D5-410D-A052-9FED9CE9060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59748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F57FD83-272F-17E0-928A-BEF71B4423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90D359B1-EA15-9287-FDBE-00AE7BD92A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CD096-F9DA-4E2D-9FE6-E31DAC9C48F9}" type="datetimeFigureOut">
              <a:rPr lang="pl-PL" smtClean="0"/>
              <a:t>27.09.2023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33E2A75E-0877-91C0-FBCF-57F6373711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ED126B32-B682-6C94-F221-415A2ECC12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E3C7F-48D5-410D-A052-9FED9CE9060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193731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DD996118-696D-8893-36F4-D3A1B290B5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CD096-F9DA-4E2D-9FE6-E31DAC9C48F9}" type="datetimeFigureOut">
              <a:rPr lang="pl-PL" smtClean="0"/>
              <a:t>27.09.2023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7D3F35E3-44DE-2589-F396-FB83F2D8A1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3261798F-A2D6-01E0-89F4-6046913BC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E3C7F-48D5-410D-A052-9FED9CE9060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06163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B2485FE-9473-F234-352D-B95EDAD212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10DAFD5-61FE-515D-32C7-C885EF1FD9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F09EBC06-F8EE-9B40-869F-08973F2718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6CA5540D-F2A6-DC2C-D170-2EBD48620C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CD096-F9DA-4E2D-9FE6-E31DAC9C48F9}" type="datetimeFigureOut">
              <a:rPr lang="pl-PL" smtClean="0"/>
              <a:t>27.09.2023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039F2F70-A96B-FCB8-E62C-04A76BFD0E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68B4593C-C424-FF96-ACCF-4CF8A35F85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E3C7F-48D5-410D-A052-9FED9CE9060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828633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755F523-2738-CEDE-FC85-BC6EA8FDB7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3E9E7CD6-D226-BBCA-3A95-37943EB53BC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66FFF227-0612-C607-4D61-27913E70F6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92032E45-78B8-ED2B-4075-C702D03EF2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CD096-F9DA-4E2D-9FE6-E31DAC9C48F9}" type="datetimeFigureOut">
              <a:rPr lang="pl-PL" smtClean="0"/>
              <a:t>27.09.2023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C079C3B1-7E0F-1FA7-E364-2D57FC5277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F7BD49A4-3970-B703-95EB-9DE514466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E3C7F-48D5-410D-A052-9FED9CE9060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133878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FB8182D-BBF1-0B02-0381-35FECACD78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C83F4759-083A-39D2-A2B1-BF3F303CDF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4A24CE64-6426-5A28-6D14-D43C45B15D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CD096-F9DA-4E2D-9FE6-E31DAC9C48F9}" type="datetimeFigureOut">
              <a:rPr lang="pl-PL" smtClean="0"/>
              <a:t>27.09.2023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233D2676-4097-493A-136B-C0F547A861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79BA8F44-0791-DECB-4D7B-41E942BA95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E3C7F-48D5-410D-A052-9FED9CE9060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137677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FE37EE78-B0F3-A6F2-B63F-103CD162A6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4F0DCB7C-BFF4-CCA4-004B-065299138E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BE3AD39C-556C-94AD-6011-9570366528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CD096-F9DA-4E2D-9FE6-E31DAC9C48F9}" type="datetimeFigureOut">
              <a:rPr lang="pl-PL" smtClean="0"/>
              <a:t>27.09.2023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1EFA962F-5A6B-4A9F-1308-EFE83B271A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B6BD7356-D82D-8817-97ED-CFAD6051B0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E3C7F-48D5-410D-A052-9FED9CE9060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072158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FDD7E32D-0D03-3190-9E9B-96FD9272F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F4D4D53A-8AF1-2A79-4595-6CAB87780A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AEB499E-A172-98CB-F153-F7F821D4010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1CD096-F9DA-4E2D-9FE6-E31DAC9C48F9}" type="datetimeFigureOut">
              <a:rPr lang="pl-PL" smtClean="0"/>
              <a:t>27.09.2023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240E627-AFE0-F905-9D8D-8B9C8CEFF8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086ACE79-E371-458D-B78A-C0D21346A6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AE3C7F-48D5-410D-A052-9FED9CE9060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4091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5742C9A-A9BE-585E-1D5F-3BD37D853A9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>
                <a:latin typeface="Arial Black" panose="020B0A04020102020204" pitchFamily="34" charset="0"/>
              </a:rPr>
              <a:t>ULUBIONY PARADOKUMENT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FBB625E2-D4AB-7729-D4A0-204FC205B9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3602038"/>
            <a:ext cx="12192000" cy="3440788"/>
          </a:xfrm>
        </p:spPr>
        <p:txBody>
          <a:bodyPr/>
          <a:lstStyle/>
          <a:p>
            <a:r>
              <a:rPr lang="pl-PL" dirty="0"/>
              <a:t>Matematyka klasa 8</a:t>
            </a:r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pPr algn="l"/>
            <a:r>
              <a:rPr lang="pl-PL" dirty="0"/>
              <a:t>Mikołaj Kabat, Aniela </a:t>
            </a:r>
            <a:r>
              <a:rPr lang="pl-PL" dirty="0" err="1"/>
              <a:t>Redmerska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9677564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C70A6A4-1DCF-6BAE-F0BD-104E952A1E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sz="4400" dirty="0">
                <a:solidFill>
                  <a:schemeClr val="accent5">
                    <a:lumMod val="50000"/>
                  </a:schemeClr>
                </a:solidFill>
                <a:latin typeface="Algerian" panose="04020705040A02060702" pitchFamily="82" charset="0"/>
              </a:rPr>
              <a:t>Diagram słupkowy</a:t>
            </a:r>
            <a:endParaRPr lang="pl-PL" dirty="0"/>
          </a:p>
        </p:txBody>
      </p:sp>
      <p:graphicFrame>
        <p:nvGraphicFramePr>
          <p:cNvPr id="6" name="Symbol zastępczy zawartości 5">
            <a:extLst>
              <a:ext uri="{FF2B5EF4-FFF2-40B4-BE49-F238E27FC236}">
                <a16:creationId xmlns:a16="http://schemas.microsoft.com/office/drawing/2014/main" id="{7DCD0223-A400-3A57-696F-7D4601329F5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24665662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446051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BE5B296-7253-9DA9-D467-AD53B163DA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sz="4400" dirty="0">
                <a:solidFill>
                  <a:schemeClr val="accent5">
                    <a:lumMod val="50000"/>
                  </a:schemeClr>
                </a:solidFill>
                <a:latin typeface="Algerian" panose="04020705040A02060702" pitchFamily="82" charset="0"/>
              </a:rPr>
              <a:t>Diagram </a:t>
            </a:r>
            <a:r>
              <a:rPr lang="pl-PL" sz="4400" dirty="0" err="1">
                <a:solidFill>
                  <a:schemeClr val="accent5">
                    <a:lumMod val="50000"/>
                  </a:schemeClr>
                </a:solidFill>
                <a:latin typeface="Algerian" panose="04020705040A02060702" pitchFamily="82" charset="0"/>
              </a:rPr>
              <a:t>koŁowy</a:t>
            </a:r>
            <a:r>
              <a:rPr lang="pl-PL" sz="4400" dirty="0">
                <a:solidFill>
                  <a:schemeClr val="accent5">
                    <a:lumMod val="50000"/>
                  </a:schemeClr>
                </a:solidFill>
                <a:latin typeface="Algerian" panose="04020705040A02060702" pitchFamily="82" charset="0"/>
              </a:rPr>
              <a:t> oraz tabelka</a:t>
            </a:r>
            <a:endParaRPr lang="pl-PL" dirty="0"/>
          </a:p>
        </p:txBody>
      </p:sp>
      <p:graphicFrame>
        <p:nvGraphicFramePr>
          <p:cNvPr id="4" name="Tabela 4">
            <a:extLst>
              <a:ext uri="{FF2B5EF4-FFF2-40B4-BE49-F238E27FC236}">
                <a16:creationId xmlns:a16="http://schemas.microsoft.com/office/drawing/2014/main" id="{25B91EC9-85BB-55F2-B9B9-0D9EA8273F8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72793411"/>
              </p:ext>
            </p:extLst>
          </p:nvPr>
        </p:nvGraphicFramePr>
        <p:xfrm>
          <a:off x="838200" y="1825625"/>
          <a:ext cx="10515600" cy="10935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4450">
                  <a:extLst>
                    <a:ext uri="{9D8B030D-6E8A-4147-A177-3AD203B41FA5}">
                      <a16:colId xmlns:a16="http://schemas.microsoft.com/office/drawing/2014/main" val="3810787095"/>
                    </a:ext>
                  </a:extLst>
                </a:gridCol>
                <a:gridCol w="1314450">
                  <a:extLst>
                    <a:ext uri="{9D8B030D-6E8A-4147-A177-3AD203B41FA5}">
                      <a16:colId xmlns:a16="http://schemas.microsoft.com/office/drawing/2014/main" val="3996223311"/>
                    </a:ext>
                  </a:extLst>
                </a:gridCol>
                <a:gridCol w="1314450">
                  <a:extLst>
                    <a:ext uri="{9D8B030D-6E8A-4147-A177-3AD203B41FA5}">
                      <a16:colId xmlns:a16="http://schemas.microsoft.com/office/drawing/2014/main" val="1858356117"/>
                    </a:ext>
                  </a:extLst>
                </a:gridCol>
                <a:gridCol w="1314450">
                  <a:extLst>
                    <a:ext uri="{9D8B030D-6E8A-4147-A177-3AD203B41FA5}">
                      <a16:colId xmlns:a16="http://schemas.microsoft.com/office/drawing/2014/main" val="130932551"/>
                    </a:ext>
                  </a:extLst>
                </a:gridCol>
                <a:gridCol w="1314450">
                  <a:extLst>
                    <a:ext uri="{9D8B030D-6E8A-4147-A177-3AD203B41FA5}">
                      <a16:colId xmlns:a16="http://schemas.microsoft.com/office/drawing/2014/main" val="3111402890"/>
                    </a:ext>
                  </a:extLst>
                </a:gridCol>
                <a:gridCol w="1314450">
                  <a:extLst>
                    <a:ext uri="{9D8B030D-6E8A-4147-A177-3AD203B41FA5}">
                      <a16:colId xmlns:a16="http://schemas.microsoft.com/office/drawing/2014/main" val="736158068"/>
                    </a:ext>
                  </a:extLst>
                </a:gridCol>
                <a:gridCol w="1314450">
                  <a:extLst>
                    <a:ext uri="{9D8B030D-6E8A-4147-A177-3AD203B41FA5}">
                      <a16:colId xmlns:a16="http://schemas.microsoft.com/office/drawing/2014/main" val="1595331686"/>
                    </a:ext>
                  </a:extLst>
                </a:gridCol>
                <a:gridCol w="1314450">
                  <a:extLst>
                    <a:ext uri="{9D8B030D-6E8A-4147-A177-3AD203B41FA5}">
                      <a16:colId xmlns:a16="http://schemas.microsoft.com/office/drawing/2014/main" val="1191871803"/>
                    </a:ext>
                  </a:extLst>
                </a:gridCol>
              </a:tblGrid>
              <a:tr h="590558">
                <a:tc>
                  <a:txBody>
                    <a:bodyPr/>
                    <a:lstStyle/>
                    <a:p>
                      <a:r>
                        <a:rPr lang="pl-PL" dirty="0"/>
                        <a:t>Ukryta Prawda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Dlaczego</a:t>
                      </a:r>
                    </a:p>
                    <a:p>
                      <a:r>
                        <a:rPr lang="pl-PL" dirty="0"/>
                        <a:t>Ja?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Trudne</a:t>
                      </a:r>
                    </a:p>
                    <a:p>
                      <a:r>
                        <a:rPr lang="pl-PL" dirty="0"/>
                        <a:t>Sprawy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Szkoła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Lombard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Sekrety Rodziny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Inne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Nie</a:t>
                      </a:r>
                    </a:p>
                    <a:p>
                      <a:r>
                        <a:rPr lang="pl-PL" dirty="0"/>
                        <a:t>Dotyczy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5597560"/>
                  </a:ext>
                </a:extLst>
              </a:tr>
              <a:tr h="453477">
                <a:tc>
                  <a:txBody>
                    <a:bodyPr/>
                    <a:lstStyle/>
                    <a:p>
                      <a:r>
                        <a:rPr lang="pl-PL" dirty="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2373131"/>
                  </a:ext>
                </a:extLst>
              </a:tr>
            </a:tbl>
          </a:graphicData>
        </a:graphic>
      </p:graphicFrame>
      <p:graphicFrame>
        <p:nvGraphicFramePr>
          <p:cNvPr id="7" name="Wykres 6">
            <a:extLst>
              <a:ext uri="{FF2B5EF4-FFF2-40B4-BE49-F238E27FC236}">
                <a16:creationId xmlns:a16="http://schemas.microsoft.com/office/drawing/2014/main" id="{8E8AB0E4-8CC8-E022-E274-65190307117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91280297"/>
              </p:ext>
            </p:extLst>
          </p:nvPr>
        </p:nvGraphicFramePr>
        <p:xfrm>
          <a:off x="2287081" y="2919182"/>
          <a:ext cx="7617838" cy="38038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287280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6468D52-2CB8-1266-F6FB-DF3398B773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7200" dirty="0">
                <a:solidFill>
                  <a:schemeClr val="accent5">
                    <a:lumMod val="50000"/>
                  </a:schemeClr>
                </a:solidFill>
                <a:latin typeface="Algerian" panose="04020705040A02060702" pitchFamily="82" charset="0"/>
              </a:rPr>
              <a:t>Średnia i MEDIANA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B28310E-B8A7-8535-480B-79BE2A0576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1"/>
            <a:r>
              <a:rPr lang="pl-PL" dirty="0"/>
              <a:t>Średnio 14,3 osób głosowało na jedną kategorię</a:t>
            </a:r>
          </a:p>
          <a:p>
            <a:pPr lvl="1"/>
            <a:endParaRPr lang="pl-PL" dirty="0"/>
          </a:p>
          <a:p>
            <a:pPr lvl="1"/>
            <a:r>
              <a:rPr lang="pl-PL" dirty="0"/>
              <a:t>Mediana wynosi 12,5</a:t>
            </a:r>
          </a:p>
          <a:p>
            <a:pPr lvl="1"/>
            <a:endParaRPr lang="pl-PL" dirty="0"/>
          </a:p>
          <a:p>
            <a:pPr lvl="1"/>
            <a:endParaRPr lang="pl-PL" dirty="0"/>
          </a:p>
          <a:p>
            <a:pPr marL="457200" lvl="1" indent="0">
              <a:buNone/>
            </a:pPr>
            <a:endParaRPr lang="pl-PL" dirty="0"/>
          </a:p>
          <a:p>
            <a:pPr marL="457200" lvl="1" indent="0">
              <a:buNone/>
            </a:pPr>
            <a:r>
              <a:rPr lang="pl-PL" dirty="0"/>
              <a:t>Obliczenia do  średniej:</a:t>
            </a:r>
          </a:p>
          <a:p>
            <a:pPr marL="457200" lvl="1" indent="0">
              <a:buNone/>
            </a:pPr>
            <a:endParaRPr lang="pl-PL" dirty="0"/>
          </a:p>
          <a:p>
            <a:pPr marL="457200" lvl="1" indent="0">
              <a:buNone/>
            </a:pPr>
            <a:r>
              <a:rPr lang="pl-PL" dirty="0"/>
              <a:t>0 + 5 + 12 + 13 + 16 + 17 + 18 + 19 = 100</a:t>
            </a:r>
          </a:p>
          <a:p>
            <a:pPr marL="457200" lvl="1" indent="0">
              <a:buNone/>
            </a:pPr>
            <a:r>
              <a:rPr lang="pl-PL" dirty="0"/>
              <a:t>100 </a:t>
            </a:r>
            <a:r>
              <a:rPr lang="pl-PL" b="1" dirty="0"/>
              <a:t>÷ </a:t>
            </a:r>
            <a:r>
              <a:rPr lang="pl-PL" dirty="0"/>
              <a:t>8 = 12,5</a:t>
            </a:r>
          </a:p>
          <a:p>
            <a:pPr lvl="1"/>
            <a:endParaRPr lang="pl-PL" dirty="0"/>
          </a:p>
          <a:p>
            <a:pPr marL="457200" lvl="1" indent="0">
              <a:buNone/>
            </a:pPr>
            <a:r>
              <a:rPr lang="pl-PL" dirty="0"/>
              <a:t>Obliczenia do mediany:</a:t>
            </a:r>
          </a:p>
          <a:p>
            <a:pPr marL="457200" lvl="1" indent="0">
              <a:buNone/>
            </a:pPr>
            <a:r>
              <a:rPr lang="pl-PL" strike="sngStrike" dirty="0"/>
              <a:t>0</a:t>
            </a:r>
            <a:r>
              <a:rPr lang="pl-PL" dirty="0"/>
              <a:t> , </a:t>
            </a:r>
            <a:r>
              <a:rPr lang="pl-PL" strike="sngStrike" dirty="0"/>
              <a:t>5</a:t>
            </a:r>
            <a:r>
              <a:rPr lang="pl-PL" dirty="0"/>
              <a:t> , </a:t>
            </a:r>
            <a:r>
              <a:rPr lang="pl-PL" strike="sngStrike" dirty="0"/>
              <a:t>12</a:t>
            </a:r>
            <a:r>
              <a:rPr lang="pl-PL" dirty="0"/>
              <a:t> , 13 , 16 , </a:t>
            </a:r>
            <a:r>
              <a:rPr lang="pl-PL" strike="sngStrike" dirty="0"/>
              <a:t>17</a:t>
            </a:r>
            <a:r>
              <a:rPr lang="pl-PL" dirty="0"/>
              <a:t> , </a:t>
            </a:r>
            <a:r>
              <a:rPr lang="pl-PL" strike="sngStrike" dirty="0"/>
              <a:t>18</a:t>
            </a:r>
            <a:r>
              <a:rPr lang="pl-PL" dirty="0"/>
              <a:t> , </a:t>
            </a:r>
            <a:r>
              <a:rPr lang="pl-PL" strike="sngStrike" dirty="0"/>
              <a:t>19 </a:t>
            </a:r>
          </a:p>
          <a:p>
            <a:pPr marL="457200" lvl="1" indent="0">
              <a:buNone/>
            </a:pPr>
            <a:r>
              <a:rPr lang="pl-PL" dirty="0"/>
              <a:t>(13 + 16) </a:t>
            </a:r>
            <a:r>
              <a:rPr lang="pl-PL" b="1" dirty="0"/>
              <a:t>÷ </a:t>
            </a:r>
            <a:r>
              <a:rPr lang="pl-PL" dirty="0"/>
              <a:t>2 = 14,5</a:t>
            </a:r>
          </a:p>
        </p:txBody>
      </p:sp>
    </p:spTree>
    <p:extLst>
      <p:ext uri="{BB962C8B-B14F-4D97-AF65-F5344CB8AC3E}">
        <p14:creationId xmlns:p14="http://schemas.microsoft.com/office/powerpoint/2010/main" val="37440445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84F3711-5CCA-3E48-381C-C57B745F73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4800" dirty="0">
                <a:solidFill>
                  <a:schemeClr val="accent5">
                    <a:lumMod val="50000"/>
                  </a:schemeClr>
                </a:solidFill>
                <a:latin typeface="Algerian" panose="04020705040A02060702" pitchFamily="82" charset="0"/>
              </a:rPr>
              <a:t>WNIOSKI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4B580FC-3EC6-1956-1CDA-58280CACF6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Wnioski:</a:t>
            </a:r>
          </a:p>
          <a:p>
            <a:pPr marL="0" indent="0">
              <a:buNone/>
            </a:pPr>
            <a:r>
              <a:rPr lang="pl-PL" dirty="0"/>
              <a:t>Patrząc na wyniki przeprowadzonej ankiety możemy zauważyć, iż wielu uczniów naszej szkoły ogląda tego typu programy, a w szczególności są to: „Szkoła” , „Lombard” oraz „Ukryta prawda”. </a:t>
            </a:r>
            <a:r>
              <a:rPr lang="pl-PL" b="1" dirty="0"/>
              <a:t>Tylko </a:t>
            </a:r>
            <a:r>
              <a:rPr lang="pl-PL" dirty="0"/>
              <a:t>16/100 ankietowanych nie ogląda paradokumentów. Uczniowie komentując ankietę opowiadali że oglądają je ze starszymi członkami rodziny (</a:t>
            </a:r>
            <a:r>
              <a:rPr lang="pl-PL" dirty="0" err="1"/>
              <a:t>Babcia,Dziadek</a:t>
            </a:r>
            <a:r>
              <a:rPr lang="pl-PL" dirty="0"/>
              <a:t>), lecz część z nich ogląda je na własną </a:t>
            </a:r>
            <a:r>
              <a:rPr lang="pl-PL" dirty="0" err="1"/>
              <a:t>ręke</a:t>
            </a:r>
            <a:r>
              <a:rPr lang="pl-PL" dirty="0"/>
              <a:t>.</a:t>
            </a:r>
            <a:endParaRPr lang="pl-PL" b="1" dirty="0"/>
          </a:p>
        </p:txBody>
      </p:sp>
    </p:spTree>
    <p:extLst>
      <p:ext uri="{BB962C8B-B14F-4D97-AF65-F5344CB8AC3E}">
        <p14:creationId xmlns:p14="http://schemas.microsoft.com/office/powerpoint/2010/main" val="3357549690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181</Words>
  <Application>Microsoft Office PowerPoint</Application>
  <PresentationFormat>Panoramiczny</PresentationFormat>
  <Paragraphs>49</Paragraphs>
  <Slides>5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5</vt:i4>
      </vt:variant>
    </vt:vector>
  </HeadingPairs>
  <TitlesOfParts>
    <vt:vector size="11" baseType="lpstr">
      <vt:lpstr>Algerian</vt:lpstr>
      <vt:lpstr>Arial</vt:lpstr>
      <vt:lpstr>Arial Black</vt:lpstr>
      <vt:lpstr>Calibri</vt:lpstr>
      <vt:lpstr>Calibri Light</vt:lpstr>
      <vt:lpstr>Motyw pakietu Office</vt:lpstr>
      <vt:lpstr>ULUBIONY PARADOKUMENT</vt:lpstr>
      <vt:lpstr>Diagram słupkowy</vt:lpstr>
      <vt:lpstr>Diagram koŁowy oraz tabelka</vt:lpstr>
      <vt:lpstr>Średnia i MEDIANA</vt:lpstr>
      <vt:lpstr>WNIOSKI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ULUBIONY PARADOKUMENT</dc:title>
  <dc:creator>marcin kabat</dc:creator>
  <cp:lastModifiedBy>marcin kabat</cp:lastModifiedBy>
  <cp:revision>2</cp:revision>
  <dcterms:created xsi:type="dcterms:W3CDTF">2023-09-27T13:05:02Z</dcterms:created>
  <dcterms:modified xsi:type="dcterms:W3CDTF">2023-09-27T13:32:01Z</dcterms:modified>
</cp:coreProperties>
</file>